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4.xml" ContentType="application/vnd.openxmlformats-officedocument.drawingml.chart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936" r:id="rId1"/>
  </p:sldMasterIdLst>
  <p:notesMasterIdLst>
    <p:notesMasterId r:id="rId24"/>
  </p:notesMasterIdLst>
  <p:sldIdLst>
    <p:sldId id="489" r:id="rId2"/>
    <p:sldId id="659" r:id="rId3"/>
    <p:sldId id="586" r:id="rId4"/>
    <p:sldId id="641" r:id="rId5"/>
    <p:sldId id="640" r:id="rId6"/>
    <p:sldId id="660" r:id="rId7"/>
    <p:sldId id="478" r:id="rId8"/>
    <p:sldId id="570" r:id="rId9"/>
    <p:sldId id="479" r:id="rId10"/>
    <p:sldId id="396" r:id="rId11"/>
    <p:sldId id="664" r:id="rId12"/>
    <p:sldId id="577" r:id="rId13"/>
    <p:sldId id="665" r:id="rId14"/>
    <p:sldId id="343" r:id="rId15"/>
    <p:sldId id="668" r:id="rId16"/>
    <p:sldId id="646" r:id="rId17"/>
    <p:sldId id="589" r:id="rId18"/>
    <p:sldId id="652" r:id="rId19"/>
    <p:sldId id="654" r:id="rId20"/>
    <p:sldId id="658" r:id="rId21"/>
    <p:sldId id="484" r:id="rId22"/>
    <p:sldId id="510" r:id="rId23"/>
  </p:sldIdLst>
  <p:sldSz cx="6858000" cy="9906000" type="A4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E6E6"/>
    <a:srgbClr val="99FF99"/>
    <a:srgbClr val="3AE688"/>
    <a:srgbClr val="54CC9E"/>
    <a:srgbClr val="FF8B8B"/>
    <a:srgbClr val="5AA2C6"/>
    <a:srgbClr val="CC99FF"/>
    <a:srgbClr val="FC9AE0"/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07" autoAdjust="0"/>
    <p:restoredTop sz="98674" autoAdjust="0"/>
  </p:normalViewPr>
  <p:slideViewPr>
    <p:cSldViewPr>
      <p:cViewPr>
        <p:scale>
          <a:sx n="100" d="100"/>
          <a:sy n="100" d="100"/>
        </p:scale>
        <p:origin x="1566" y="7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  <c:spPr>
        <a:scene3d>
          <a:camera prst="orthographicFront"/>
          <a:lightRig rig="threePt" dir="t"/>
        </a:scene3d>
        <a:sp3d>
          <a:bevelT w="114300" prst="artDeco"/>
        </a:sp3d>
      </c:spPr>
    </c:sideWall>
    <c:backWall>
      <c:thickness val="0"/>
      <c:spPr>
        <a:scene3d>
          <a:camera prst="orthographicFront"/>
          <a:lightRig rig="threePt" dir="t"/>
        </a:scene3d>
        <a:sp3d>
          <a:bevelT w="114300" prst="artDeco"/>
        </a:sp3d>
      </c:spPr>
    </c:backWall>
    <c:plotArea>
      <c:layout>
        <c:manualLayout>
          <c:layoutTarget val="inner"/>
          <c:xMode val="edge"/>
          <c:yMode val="edge"/>
          <c:x val="1.412805984520241E-2"/>
          <c:y val="0.10860000506329422"/>
          <c:w val="0.82602133296500646"/>
          <c:h val="0.6381387330813862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scene3d>
              <a:camera prst="orthographicFront"/>
              <a:lightRig rig="twoPt" dir="tl"/>
            </a:scene3d>
            <a:sp3d prstMaterial="flat">
              <a:bevelT w="19050" h="31750" prst="artDeco"/>
            </a:sp3d>
          </c:spPr>
          <c:invertIfNegative val="0"/>
          <c:dLbls>
            <c:dLbl>
              <c:idx val="0"/>
              <c:layout>
                <c:manualLayout>
                  <c:x val="8.4933871081958365E-2"/>
                  <c:y val="0.281639039862954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563,7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DDD-491B-9524-8E761C3DCD87}"/>
                </c:ext>
              </c:extLst>
            </c:dLbl>
            <c:dLbl>
              <c:idx val="1"/>
              <c:layout>
                <c:manualLayout>
                  <c:x val="7.7906798655518708E-2"/>
                  <c:y val="0.3100068628778842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625,3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DDD-491B-9524-8E761C3DCD87}"/>
                </c:ext>
              </c:extLst>
            </c:dLbl>
            <c:dLbl>
              <c:idx val="2"/>
              <c:layout>
                <c:manualLayout>
                  <c:x val="8.2214441811327962E-2"/>
                  <c:y val="0.2476916290292924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479,5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DDD-491B-9524-8E761C3DCD87}"/>
                </c:ext>
              </c:extLst>
            </c:dLbl>
            <c:dLbl>
              <c:idx val="3"/>
              <c:layout>
                <c:manualLayout>
                  <c:x val="7.0334951080575039E-2"/>
                  <c:y val="0.2526534065070977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453,8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DDD-491B-9524-8E761C3DCD87}"/>
                </c:ext>
              </c:extLst>
            </c:dLbl>
            <c:dLbl>
              <c:idx val="4"/>
              <c:layout>
                <c:manualLayout>
                  <c:x val="3.4821144785358943E-2"/>
                  <c:y val="0.2782265173429542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476,4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DDD-491B-9524-8E761C3DCD8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2017 (отчет) год</c:v>
                </c:pt>
                <c:pt idx="1">
                  <c:v>2018  (отчет)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563.73599999999999</c:v>
                </c:pt>
                <c:pt idx="1">
                  <c:v>625.31799999999976</c:v>
                </c:pt>
                <c:pt idx="2">
                  <c:v>411.34199999999993</c:v>
                </c:pt>
                <c:pt idx="3">
                  <c:v>381.35700000000008</c:v>
                </c:pt>
                <c:pt idx="4">
                  <c:v>397.71699999999976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DDD-491B-9524-8E761C3DCD8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cene3d>
              <a:camera prst="orthographicFront"/>
              <a:lightRig rig="twoPt" dir="tl"/>
            </a:scene3d>
            <a:sp3d prstMaterial="flat">
              <a:bevelT w="19050" h="31750" prst="artDeco"/>
            </a:sp3d>
          </c:spPr>
          <c:invertIfNegative val="0"/>
          <c:dLbls>
            <c:dLbl>
              <c:idx val="0"/>
              <c:layout>
                <c:manualLayout>
                  <c:x val="6.9019124769648096E-2"/>
                  <c:y val="0.14414313526830674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564,4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DDD-491B-9524-8E761C3DCD87}"/>
                </c:ext>
              </c:extLst>
            </c:dLbl>
            <c:dLbl>
              <c:idx val="1"/>
              <c:layout>
                <c:manualLayout>
                  <c:x val="7.111061339903138E-2"/>
                  <c:y val="0.17297176232196809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622,6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DDD-491B-9524-8E761C3DCD87}"/>
                </c:ext>
              </c:extLst>
            </c:dLbl>
            <c:dLbl>
              <c:idx val="2"/>
              <c:layout>
                <c:manualLayout>
                  <c:x val="6.4836147510881528E-2"/>
                  <c:y val="0.1009001946878147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479,5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5DDD-491B-9524-8E761C3DCD87}"/>
                </c:ext>
              </c:extLst>
            </c:dLbl>
            <c:dLbl>
              <c:idx val="3"/>
              <c:layout>
                <c:manualLayout>
                  <c:x val="7.111061339903138E-2"/>
                  <c:y val="9.1290652336594266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453,8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5DDD-491B-9524-8E761C3DCD87}"/>
                </c:ext>
              </c:extLst>
            </c:dLbl>
            <c:dLbl>
              <c:idx val="4"/>
              <c:layout>
                <c:manualLayout>
                  <c:x val="6.4836147510881528E-2"/>
                  <c:y val="9.6095423512204542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476,4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5DDD-491B-9524-8E761C3DCD8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2017 (отчет) год</c:v>
                </c:pt>
                <c:pt idx="1">
                  <c:v>2018  (отчет)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564.4409999999998</c:v>
                </c:pt>
                <c:pt idx="1">
                  <c:v>622.67999999999995</c:v>
                </c:pt>
                <c:pt idx="2">
                  <c:v>411.34199999999993</c:v>
                </c:pt>
                <c:pt idx="3">
                  <c:v>381.35700000000008</c:v>
                </c:pt>
                <c:pt idx="4">
                  <c:v>397.71699999999976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DDD-491B-9524-8E761C3DCD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84398848"/>
        <c:axId val="84400384"/>
        <c:axId val="84063104"/>
      </c:bar3DChart>
      <c:catAx>
        <c:axId val="84398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4400384"/>
        <c:crosses val="autoZero"/>
        <c:auto val="1"/>
        <c:lblAlgn val="ctr"/>
        <c:lblOffset val="100"/>
        <c:noMultiLvlLbl val="0"/>
      </c:catAx>
      <c:valAx>
        <c:axId val="84400384"/>
        <c:scaling>
          <c:orientation val="minMax"/>
          <c:min val="0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84398848"/>
        <c:crosses val="autoZero"/>
        <c:crossBetween val="between"/>
        <c:majorUnit val="400"/>
      </c:valAx>
      <c:serAx>
        <c:axId val="84063104"/>
        <c:scaling>
          <c:orientation val="minMax"/>
        </c:scaling>
        <c:delete val="0"/>
        <c:axPos val="b"/>
        <c:majorTickMark val="out"/>
        <c:minorTickMark val="none"/>
        <c:tickLblPos val="nextTo"/>
        <c:crossAx val="84400384"/>
        <c:crosses val="autoZero"/>
      </c:serAx>
    </c:plotArea>
    <c:legend>
      <c:legendPos val="t"/>
      <c:layout>
        <c:manualLayout>
          <c:xMode val="edge"/>
          <c:yMode val="edge"/>
          <c:x val="0.33392698609063554"/>
          <c:y val="4.3016900561184315E-3"/>
          <c:w val="0.3095042513211787"/>
          <c:h val="0.10258148627083929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4.8100716082051485E-2"/>
                  <c:y val="-5.1441043587749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171-45E9-804F-07F72CEB3011}"/>
                </c:ext>
              </c:extLst>
            </c:dLbl>
            <c:dLbl>
              <c:idx val="2"/>
              <c:layout>
                <c:manualLayout>
                  <c:x val="5.4113305592307891E-2"/>
                  <c:y val="-3.67436025626789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171-45E9-804F-07F72CEB3011}"/>
                </c:ext>
              </c:extLst>
            </c:dLbl>
            <c:dLbl>
              <c:idx val="3"/>
              <c:layout>
                <c:manualLayout>
                  <c:x val="0.1002098251709406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171-45E9-804F-07F72CEB301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92.42</c:v>
                </c:pt>
                <c:pt idx="1">
                  <c:v>68.234999999999999</c:v>
                </c:pt>
                <c:pt idx="2">
                  <c:v>72.464999999999989</c:v>
                </c:pt>
                <c:pt idx="3">
                  <c:v>78.662999999999997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171-45E9-804F-07F72CEB301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1"/>
              <c:layout>
                <c:manualLayout>
                  <c:x val="4.208812657179505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171-45E9-804F-07F72CEB3011}"/>
                </c:ext>
              </c:extLst>
            </c:dLbl>
            <c:dLbl>
              <c:idx val="2"/>
              <c:layout>
                <c:manualLayout>
                  <c:x val="6.213009160598318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171-45E9-804F-07F72CEB3011}"/>
                </c:ext>
              </c:extLst>
            </c:dLbl>
            <c:dLbl>
              <c:idx val="3"/>
              <c:layout>
                <c:manualLayout>
                  <c:x val="0.10221402167435945"/>
                  <c:y val="4.7766683331481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171-45E9-804F-07F72CEB301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532.89700000000005</c:v>
                </c:pt>
                <c:pt idx="1">
                  <c:v>411.34199999999998</c:v>
                </c:pt>
                <c:pt idx="2">
                  <c:v>381.35599999999999</c:v>
                </c:pt>
                <c:pt idx="3">
                  <c:v>397.71699999999998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171-45E9-804F-07F72CEB30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5825920"/>
        <c:axId val="95827456"/>
        <c:axId val="93976320"/>
      </c:bar3DChart>
      <c:catAx>
        <c:axId val="95825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5827456"/>
        <c:crosses val="autoZero"/>
        <c:auto val="1"/>
        <c:lblAlgn val="ctr"/>
        <c:lblOffset val="100"/>
        <c:noMultiLvlLbl val="0"/>
      </c:catAx>
      <c:valAx>
        <c:axId val="9582745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95825920"/>
        <c:crosses val="autoZero"/>
        <c:crossBetween val="between"/>
      </c:valAx>
      <c:serAx>
        <c:axId val="93976320"/>
        <c:scaling>
          <c:orientation val="minMax"/>
        </c:scaling>
        <c:delete val="0"/>
        <c:axPos val="b"/>
        <c:majorTickMark val="out"/>
        <c:minorTickMark val="none"/>
        <c:tickLblPos val="nextTo"/>
        <c:crossAx val="95827456"/>
        <c:crosses val="autoZero"/>
      </c:serAx>
    </c:plotArea>
    <c:plotVisOnly val="1"/>
    <c:dispBlanksAs val="gap"/>
    <c:showDLblsOverMax val="0"/>
  </c:chart>
  <c:txPr>
    <a:bodyPr/>
    <a:lstStyle/>
    <a:p>
      <a:pPr>
        <a:defRPr sz="16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485564304463358E-4"/>
          <c:y val="2.6426241465856412E-2"/>
          <c:w val="0.96944444444444988"/>
          <c:h val="0.8606215330927758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 рублей</c:v>
                </c:pt>
              </c:strCache>
            </c:strRef>
          </c:tx>
          <c:spPr>
            <a:gradFill>
              <a:gsLst>
                <a:gs pos="0">
                  <a:srgbClr val="C0504D">
                    <a:lumMod val="40000"/>
                    <a:lumOff val="60000"/>
                  </a:srgbClr>
                </a:gs>
                <a:gs pos="50000">
                  <a:srgbClr val="4F81BD">
                    <a:tint val="44500"/>
                    <a:satMod val="160000"/>
                  </a:srgb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 prstMaterial="dkEdge"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7.4193916725302433E-3"/>
                  <c:y val="-1.53611973208683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08B-483E-9B34-614FBA18927D}"/>
                </c:ext>
              </c:extLst>
            </c:dLbl>
            <c:dLbl>
              <c:idx val="1"/>
              <c:layout>
                <c:manualLayout>
                  <c:x val="1.3423817106741226E-2"/>
                  <c:y val="-1.42197640564296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08B-483E-9B34-614FBA18927D}"/>
                </c:ext>
              </c:extLst>
            </c:dLbl>
            <c:dLbl>
              <c:idx val="2"/>
              <c:layout>
                <c:manualLayout>
                  <c:x val="7.5912861533903976E-3"/>
                  <c:y val="-4.3056478317898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08B-483E-9B34-614FBA18927D}"/>
                </c:ext>
              </c:extLst>
            </c:dLbl>
            <c:dLbl>
              <c:idx val="3"/>
              <c:layout>
                <c:manualLayout>
                  <c:x val="9.7982940167141968E-3"/>
                  <c:y val="-5.0182410929131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08B-483E-9B34-614FBA18927D}"/>
                </c:ext>
              </c:extLst>
            </c:dLbl>
            <c:dLbl>
              <c:idx val="4"/>
              <c:layout>
                <c:manualLayout>
                  <c:x val="7.2678652989174039E-3"/>
                  <c:y val="-6.9319836810302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08B-483E-9B34-614FBA18927D}"/>
                </c:ext>
              </c:extLst>
            </c:dLbl>
            <c:dLbl>
              <c:idx val="5"/>
              <c:layout>
                <c:manualLayout>
                  <c:x val="1.2451239985680604E-2"/>
                  <c:y val="-6.1506228810270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08B-483E-9B34-614FBA18927D}"/>
                </c:ext>
              </c:extLst>
            </c:dLbl>
            <c:dLbl>
              <c:idx val="6"/>
              <c:layout>
                <c:manualLayout>
                  <c:x val="-8.1938426594576463E-3"/>
                  <c:y val="-8.87951143077797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08B-483E-9B34-614FBA18927D}"/>
                </c:ext>
              </c:extLst>
            </c:dLbl>
            <c:dLbl>
              <c:idx val="7"/>
              <c:layout>
                <c:manualLayout>
                  <c:x val="-1.5432098765432428E-3"/>
                  <c:y val="-0.108757408727930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08B-483E-9B34-614FBA18927D}"/>
                </c:ext>
              </c:extLst>
            </c:dLbl>
            <c:dLbl>
              <c:idx val="8"/>
              <c:layout>
                <c:manualLayout>
                  <c:x val="7.7160493827162207E-3"/>
                  <c:y val="-0.142221391482210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08B-483E-9B34-614FBA18927D}"/>
                </c:ext>
              </c:extLst>
            </c:dLbl>
            <c:dLbl>
              <c:idx val="9"/>
              <c:layout>
                <c:manualLayout>
                  <c:x val="7.5616598155760799E-3"/>
                  <c:y val="-0.132572816364227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08B-483E-9B34-614FBA18927D}"/>
                </c:ext>
              </c:extLst>
            </c:dLbl>
            <c:dLbl>
              <c:idx val="10"/>
              <c:layout>
                <c:manualLayout>
                  <c:x val="-1.0185067526416507E-16"/>
                  <c:y val="-0.194508442532647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08B-483E-9B34-614FBA18927D}"/>
                </c:ext>
              </c:extLst>
            </c:dLbl>
            <c:dLbl>
              <c:idx val="11"/>
              <c:layout>
                <c:manualLayout>
                  <c:x val="-2.7777777777777731E-3"/>
                  <c:y val="-0.209148862938327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08B-483E-9B34-614FBA18927D}"/>
                </c:ext>
              </c:extLst>
            </c:dLbl>
            <c:dLbl>
              <c:idx val="12"/>
              <c:layout>
                <c:manualLayout>
                  <c:x val="-1.2252650940019013E-2"/>
                  <c:y val="-0.228381114515647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08B-483E-9B34-614FBA18927D}"/>
                </c:ext>
              </c:extLst>
            </c:dLbl>
            <c:dLbl>
              <c:idx val="13"/>
              <c:layout>
                <c:manualLayout>
                  <c:x val="0"/>
                  <c:y val="-0.285667224051667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08B-483E-9B34-614FBA1892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  <c:pt idx="3">
                  <c:v>2020 г.</c:v>
                </c:pt>
                <c:pt idx="4">
                  <c:v>2021 г.</c:v>
                </c:pt>
              </c:strCache>
            </c:strRef>
          </c:cat>
          <c:val>
            <c:numRef>
              <c:f>Лист1!$B$2:$B$6</c:f>
              <c:numCache>
                <c:formatCode>_-* #,##0.0_р_._-;\-* #,##0.0_р_._-;_-* "-"??_р_._-;_-@_-</c:formatCode>
                <c:ptCount val="5"/>
                <c:pt idx="0">
                  <c:v>82.1</c:v>
                </c:pt>
                <c:pt idx="1">
                  <c:v>92.4</c:v>
                </c:pt>
                <c:pt idx="2">
                  <c:v>68.2</c:v>
                </c:pt>
                <c:pt idx="3">
                  <c:v>72.399999999999991</c:v>
                </c:pt>
                <c:pt idx="4">
                  <c:v>78.600000000000009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08B-483E-9B34-614FBA18927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темп роста к предыдущему году,%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888888888889108E-3"/>
                  <c:y val="-3.2159895227918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208B-483E-9B34-614FBA18927D}"/>
                </c:ext>
              </c:extLst>
            </c:dLbl>
            <c:dLbl>
              <c:idx val="1"/>
              <c:layout>
                <c:manualLayout>
                  <c:x val="1.5431977252843441E-3"/>
                  <c:y val="-2.566817835250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208B-483E-9B34-614FBA18927D}"/>
                </c:ext>
              </c:extLst>
            </c:dLbl>
            <c:dLbl>
              <c:idx val="2"/>
              <c:layout>
                <c:manualLayout>
                  <c:x val="1.5431977252843441E-3"/>
                  <c:y val="-2.77597295763342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208B-483E-9B34-614FBA18927D}"/>
                </c:ext>
              </c:extLst>
            </c:dLbl>
            <c:dLbl>
              <c:idx val="3"/>
              <c:layout>
                <c:manualLayout>
                  <c:x val="-1.2345800524934383E-3"/>
                  <c:y val="-3.2159895227918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208B-483E-9B34-614FBA18927D}"/>
                </c:ext>
              </c:extLst>
            </c:dLbl>
            <c:dLbl>
              <c:idx val="4"/>
              <c:layout>
                <c:manualLayout>
                  <c:x val="-3.8580489938757527E-3"/>
                  <c:y val="-3.6560242674480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208B-483E-9B34-614FBA18927D}"/>
                </c:ext>
              </c:extLst>
            </c:dLbl>
            <c:dLbl>
              <c:idx val="5"/>
              <c:layout>
                <c:manualLayout>
                  <c:x val="3.0863954505686892E-3"/>
                  <c:y val="-2.89819372145595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08B-483E-9B34-614FBA18927D}"/>
                </c:ext>
              </c:extLst>
            </c:dLbl>
            <c:dLbl>
              <c:idx val="6"/>
              <c:layout>
                <c:manualLayout>
                  <c:x val="2.4691601049868792E-3"/>
                  <c:y val="-3.2594567020718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08B-483E-9B34-614FBA18927D}"/>
                </c:ext>
              </c:extLst>
            </c:dLbl>
            <c:dLbl>
              <c:idx val="7"/>
              <c:layout>
                <c:manualLayout>
                  <c:x val="-4.3209755030621175E-3"/>
                  <c:y val="-3.2594567020718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08B-483E-9B34-614FBA18927D}"/>
                </c:ext>
              </c:extLst>
            </c:dLbl>
            <c:dLbl>
              <c:idx val="8"/>
              <c:layout>
                <c:manualLayout>
                  <c:x val="0"/>
                  <c:y val="-2.50978635525997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08B-483E-9B34-614FBA18927D}"/>
                </c:ext>
              </c:extLst>
            </c:dLbl>
            <c:dLbl>
              <c:idx val="9"/>
              <c:layout>
                <c:manualLayout>
                  <c:x val="1.131674169601862E-16"/>
                  <c:y val="-2.7189352181982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08B-483E-9B34-614FBA18927D}"/>
                </c:ext>
              </c:extLst>
            </c:dLbl>
            <c:dLbl>
              <c:idx val="10"/>
              <c:layout>
                <c:manualLayout>
                  <c:x val="2.7777777777779878E-3"/>
                  <c:y val="-2.9280840811366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08B-483E-9B34-614FBA18927D}"/>
                </c:ext>
              </c:extLst>
            </c:dLbl>
            <c:dLbl>
              <c:idx val="11"/>
              <c:layout>
                <c:manualLayout>
                  <c:x val="1.0185067526416507E-16"/>
                  <c:y val="-3.55553066995159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08B-483E-9B34-614FBA18927D}"/>
                </c:ext>
              </c:extLst>
            </c:dLbl>
            <c:dLbl>
              <c:idx val="12"/>
              <c:layout>
                <c:manualLayout>
                  <c:x val="2.7777777777778664E-3"/>
                  <c:y val="-2.50978635525996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208B-483E-9B34-614FBA18927D}"/>
                </c:ext>
              </c:extLst>
            </c:dLbl>
            <c:dLbl>
              <c:idx val="13"/>
              <c:layout>
                <c:manualLayout>
                  <c:x val="-8.0859842733524284E-3"/>
                  <c:y val="-2.92441622582380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08B-483E-9B34-614FBA1892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  <c:pt idx="3">
                  <c:v>2020 г.</c:v>
                </c:pt>
                <c:pt idx="4">
                  <c:v>2021 г.</c:v>
                </c:pt>
              </c:strCache>
            </c:strRef>
          </c:cat>
          <c:val>
            <c:numRef>
              <c:f>Лист1!$C$2:$C$6</c:f>
              <c:numCache>
                <c:formatCode>_-* #,##0.0_р_._-;\-* #,##0.0_р_._-;_-* "-"??_р_._-;_-@_-</c:formatCode>
                <c:ptCount val="5"/>
                <c:pt idx="0">
                  <c:v>95.7</c:v>
                </c:pt>
                <c:pt idx="1">
                  <c:v>112.54567600487212</c:v>
                </c:pt>
                <c:pt idx="2">
                  <c:v>73.80952380952381</c:v>
                </c:pt>
                <c:pt idx="3">
                  <c:v>106.15835777126095</c:v>
                </c:pt>
                <c:pt idx="4">
                  <c:v>108.56353591160223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208B-483E-9B34-614FBA18927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shape val="cylinder"/>
        <c:axId val="96152960"/>
        <c:axId val="96212096"/>
        <c:axId val="0"/>
      </c:bar3DChart>
      <c:catAx>
        <c:axId val="961529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96212096"/>
        <c:crosses val="autoZero"/>
        <c:auto val="1"/>
        <c:lblAlgn val="ctr"/>
        <c:lblOffset val="100"/>
        <c:noMultiLvlLbl val="0"/>
      </c:catAx>
      <c:valAx>
        <c:axId val="96212096"/>
        <c:scaling>
          <c:orientation val="minMax"/>
        </c:scaling>
        <c:delete val="1"/>
        <c:axPos val="l"/>
        <c:numFmt formatCode="_-* #,##0.0_р_._-;\-* #,##0.0_р_._-;_-* &quot;-&quot;??_р_._-;_-@_-" sourceLinked="1"/>
        <c:majorTickMark val="none"/>
        <c:minorTickMark val="none"/>
        <c:tickLblPos val="none"/>
        <c:crossAx val="96152960"/>
        <c:crosses val="autoZero"/>
        <c:crossBetween val="between"/>
      </c:valAx>
    </c:plotArea>
    <c:plotVisOnly val="1"/>
    <c:dispBlanksAs val="gap"/>
    <c:showDLblsOverMax val="0"/>
  </c:chart>
  <c:spPr>
    <a:effectLst>
      <a:outerShdw blurRad="50800" dist="50800" dir="5400000" algn="ctr" rotWithShape="0">
        <a:srgbClr val="99FF99"/>
      </a:outerShdw>
    </a:effectLst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4255353131986228E-2"/>
          <c:y val="3.6194333116642691E-2"/>
          <c:w val="0.61458240609783032"/>
          <c:h val="0.7122224679066645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 -532.9 млн.руб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dLbls>
            <c:dLbl>
              <c:idx val="2"/>
              <c:layout>
                <c:manualLayout>
                  <c:x val="-4.165191494678968E-2"/>
                  <c:y val="-1.6528355565273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F22-419B-ADCE-985DFCD970B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116.4</c:v>
                </c:pt>
                <c:pt idx="1">
                  <c:v>70.5</c:v>
                </c:pt>
                <c:pt idx="2">
                  <c:v>326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22-419B-ADCE-985DFCD970B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 - 411,2млн.руб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2"/>
              <c:layout>
                <c:manualLayout>
                  <c:x val="-6.0395276672845069E-2"/>
                  <c:y val="-8.26417778263652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F22-419B-ADCE-985DFCD970B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трансферты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158.19999999999999</c:v>
                </c:pt>
                <c:pt idx="1">
                  <c:v>1.1000000000000001</c:v>
                </c:pt>
                <c:pt idx="2">
                  <c:v>242.2</c:v>
                </c:pt>
                <c:pt idx="3">
                  <c:v>9.6999999999999993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F22-419B-ADCE-985DFCD970B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 год -427,7млн.руб.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dLbls>
            <c:dLbl>
              <c:idx val="1"/>
              <c:layout>
                <c:manualLayout>
                  <c:x val="-4.1651914946789293E-3"/>
                  <c:y val="-6.8179466706751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F22-419B-ADCE-985DFCD970B7}"/>
                </c:ext>
              </c:extLst>
            </c:dLbl>
            <c:dLbl>
              <c:idx val="2"/>
              <c:layout>
                <c:manualLayout>
                  <c:x val="8.5386425640918848E-2"/>
                  <c:y val="-2.0660444456591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F22-419B-ADCE-985DFCD970B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трансферты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92.3</c:v>
                </c:pt>
                <c:pt idx="1">
                  <c:v>46.5</c:v>
                </c:pt>
                <c:pt idx="2">
                  <c:v>279.2</c:v>
                </c:pt>
                <c:pt idx="3">
                  <c:v>9.6999999999999993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F22-419B-ADCE-985DFCD970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8670080"/>
        <c:axId val="98671616"/>
        <c:axId val="96305600"/>
      </c:bar3DChart>
      <c:catAx>
        <c:axId val="98670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8671616"/>
        <c:crossesAt val="0"/>
        <c:auto val="1"/>
        <c:lblAlgn val="ctr"/>
        <c:lblOffset val="100"/>
        <c:noMultiLvlLbl val="0"/>
      </c:catAx>
      <c:valAx>
        <c:axId val="98671616"/>
        <c:scaling>
          <c:orientation val="minMax"/>
        </c:scaling>
        <c:delete val="1"/>
        <c:axPos val="l"/>
        <c:majorGridlines/>
        <c:numFmt formatCode="General" sourceLinked="0"/>
        <c:majorTickMark val="out"/>
        <c:minorTickMark val="none"/>
        <c:tickLblPos val="none"/>
        <c:crossAx val="98670080"/>
        <c:crosses val="autoZero"/>
        <c:crossBetween val="between"/>
      </c:valAx>
      <c:serAx>
        <c:axId val="96305600"/>
        <c:scaling>
          <c:orientation val="minMax"/>
        </c:scaling>
        <c:delete val="1"/>
        <c:axPos val="b"/>
        <c:majorTickMark val="out"/>
        <c:minorTickMark val="none"/>
        <c:tickLblPos val="nextTo"/>
        <c:crossAx val="98671616"/>
        <c:crosses val="autoZero"/>
      </c:serAx>
    </c:plotArea>
    <c:legend>
      <c:legendPos val="r"/>
      <c:layout>
        <c:manualLayout>
          <c:xMode val="edge"/>
          <c:yMode val="edge"/>
          <c:x val="0.61235284288258163"/>
          <c:y val="0.11735457812673865"/>
          <c:w val="0.38556456137007938"/>
          <c:h val="0.2818364434622872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 Narrow" pitchFamily="34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7422730199613649"/>
          <c:y val="2.0286342764744541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559166371857095E-2"/>
          <c:y val="0"/>
          <c:w val="0.90202523034781268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 (млн.руб. / %)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explosion val="56"/>
          <c:dLbls>
            <c:dLbl>
              <c:idx val="0"/>
              <c:layout>
                <c:manualLayout>
                  <c:x val="-5.0416212770142424E-2"/>
                  <c:y val="2.4113482340345997E-4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E95-482A-81D7-8F0695B30F0F}"/>
                </c:ext>
              </c:extLst>
            </c:dLbl>
            <c:dLbl>
              <c:idx val="1"/>
              <c:layout>
                <c:manualLayout>
                  <c:x val="-2.6565161421680895E-2"/>
                  <c:y val="-2.0028995859964167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E95-482A-81D7-8F0695B30F0F}"/>
                </c:ext>
              </c:extLst>
            </c:dLbl>
            <c:dLbl>
              <c:idx val="2"/>
              <c:layout>
                <c:manualLayout>
                  <c:x val="1.3495332252506306E-2"/>
                  <c:y val="-3.3651806088154115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E95-482A-81D7-8F0695B30F0F}"/>
                </c:ext>
              </c:extLst>
            </c:dLbl>
            <c:dLbl>
              <c:idx val="3"/>
              <c:layout>
                <c:manualLayout>
                  <c:x val="9.2251004685563326E-3"/>
                  <c:y val="-2.0515132167763888E-2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E95-482A-81D7-8F0695B30F0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E95-482A-81D7-8F0695B30F0F}"/>
                </c:ext>
              </c:extLst>
            </c:dLbl>
            <c:dLbl>
              <c:idx val="5"/>
              <c:layout>
                <c:manualLayout>
                  <c:x val="0.11846722848766129"/>
                  <c:y val="-0.14102232442492621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E95-482A-81D7-8F0695B30F0F}"/>
                </c:ext>
              </c:extLst>
            </c:dLbl>
            <c:dLbl>
              <c:idx val="6"/>
              <c:layout>
                <c:manualLayout>
                  <c:x val="-3.8164070121946427E-2"/>
                  <c:y val="-4.7134340445184704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CE95-482A-81D7-8F0695B30F0F}"/>
                </c:ext>
              </c:extLst>
            </c:dLbl>
            <c:dLbl>
              <c:idx val="7"/>
              <c:layout>
                <c:manualLayout>
                  <c:x val="-9.46835742925577E-3"/>
                  <c:y val="-2.0355061558816698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E95-482A-81D7-8F0695B30F0F}"/>
                </c:ext>
              </c:extLst>
            </c:dLbl>
            <c:dLbl>
              <c:idx val="8"/>
              <c:layout>
                <c:manualLayout>
                  <c:x val="3.4799868159228211E-3"/>
                  <c:y val="-9.7406532423853747E-4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CE95-482A-81D7-8F0695B30F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межбюджетные трансферты 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52.9</c:v>
                </c:pt>
                <c:pt idx="1">
                  <c:v>1.8</c:v>
                </c:pt>
                <c:pt idx="2">
                  <c:v>40.6</c:v>
                </c:pt>
                <c:pt idx="3">
                  <c:v>13.3</c:v>
                </c:pt>
                <c:pt idx="4">
                  <c:v>6.0000000000000001E-3</c:v>
                </c:pt>
                <c:pt idx="5">
                  <c:v>428.6</c:v>
                </c:pt>
                <c:pt idx="6">
                  <c:v>10.3</c:v>
                </c:pt>
                <c:pt idx="7">
                  <c:v>52.8</c:v>
                </c:pt>
                <c:pt idx="8">
                  <c:v>6.3</c:v>
                </c:pt>
                <c:pt idx="9">
                  <c:v>16.2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E95-482A-81D7-8F0695B30F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1.0470299738616315E-2"/>
          <c:y val="0.66244950730437657"/>
          <c:w val="0.62429452494088966"/>
          <c:h val="0.31560882980502902"/>
        </c:manualLayout>
      </c:layout>
      <c:overlay val="0"/>
      <c:txPr>
        <a:bodyPr/>
        <a:lstStyle/>
        <a:p>
          <a:pPr>
            <a:defRPr sz="1650"/>
          </a:pPr>
          <a:endParaRPr lang="ru-RU"/>
        </a:p>
      </c:txPr>
    </c:legend>
    <c:plotVisOnly val="1"/>
    <c:dispBlanksAs val="zero"/>
    <c:showDLblsOverMax val="0"/>
  </c:chart>
  <c:spPr>
    <a:ln>
      <a:solidFill>
        <a:srgbClr val="00B050">
          <a:alpha val="56000"/>
        </a:srgbClr>
      </a:solidFill>
    </a:ln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1E27B9-8622-4AAF-A161-8FB22FBA6582}" type="doc">
      <dgm:prSet loTypeId="urn:microsoft.com/office/officeart/2005/8/layout/radial4" loCatId="relationship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F906C9C-4FAD-4543-BF9C-A7CB790F86FD}">
      <dgm:prSet phldrT="[Текст]" custT="1"/>
      <dgm:spPr>
        <a:solidFill>
          <a:srgbClr val="5AA2C6"/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сбалансированности бюджета </a:t>
          </a:r>
          <a:r>
            <a:rPr lang="ru-RU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Мелекесского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района</a:t>
          </a:r>
        </a:p>
      </dgm:t>
    </dgm:pt>
    <dgm:pt modelId="{4C538A7F-B2C4-4839-884D-08B624D05A44}" type="parTrans" cxnId="{E1E41A9A-9ACD-4759-9A49-1C7BCBA6D037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7B5772-7D28-422F-916A-350097120E6E}" type="sibTrans" cxnId="{E1E41A9A-9ACD-4759-9A49-1C7BCBA6D037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C6A2E55-8A4E-4EB6-87FE-8D4DC17E4EEF}">
      <dgm:prSet phldrT="[Текст]" custT="1"/>
      <dgm:spPr>
        <a:solidFill>
          <a:srgbClr val="3AE688"/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темпов роста экономики и обеспечение социальной стабильности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81D81E6-7F6C-48F9-8649-B596B0911FB6}" type="parTrans" cxnId="{49BCE30D-AFE7-470B-99D9-3720AFBB1A7E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5B79CA3-C34A-4E31-BF0B-0BF4EFBC8F85}" type="sibTrans" cxnId="{49BCE30D-AFE7-470B-99D9-3720AFBB1A7E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FBBA6FA-300A-4794-86E8-5961F71D2250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Увеличение доходов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2AAC285-64D2-4F84-963E-763363232954}" type="parTrans" cxnId="{1C4EC0A4-402D-4FAA-AED1-999F15EFC00C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276000E-5D02-4A9A-A6DD-8EEE8D675248}" type="sibTrans" cxnId="{1C4EC0A4-402D-4FAA-AED1-999F15EFC00C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B991E16-24D9-405F-A776-9EB2C20358EA}">
      <dgm:prSet custT="1"/>
      <dgm:spPr>
        <a:solidFill>
          <a:srgbClr val="46E6E6"/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Выполнение мероприятий плана </a:t>
          </a:r>
          <a:b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консолидации бюджетных средств в целях оздоровления финансов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20F1D8-8FED-49B2-99F8-49AD210552B8}" type="parTrans" cxnId="{110E9E6F-78FF-478D-845F-F5EC3BC2092B}">
      <dgm:prSet/>
      <dgm:spPr/>
      <dgm:t>
        <a:bodyPr/>
        <a:lstStyle/>
        <a:p>
          <a:endParaRPr lang="ru-RU"/>
        </a:p>
      </dgm:t>
    </dgm:pt>
    <dgm:pt modelId="{868B63BC-A00B-4B6F-9D4A-06729051F120}" type="sibTrans" cxnId="{110E9E6F-78FF-478D-845F-F5EC3BC2092B}">
      <dgm:prSet/>
      <dgm:spPr/>
      <dgm:t>
        <a:bodyPr/>
        <a:lstStyle/>
        <a:p>
          <a:endParaRPr lang="ru-RU"/>
        </a:p>
      </dgm:t>
    </dgm:pt>
    <dgm:pt modelId="{9AFB0E27-1D7C-4BC8-BF7B-A85E66237F66}" type="pres">
      <dgm:prSet presAssocID="{DE1E27B9-8622-4AAF-A161-8FB22FBA658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F6C80C-62B6-4CF8-BB86-8052268ADCF4}" type="pres">
      <dgm:prSet presAssocID="{FF906C9C-4FAD-4543-BF9C-A7CB790F86FD}" presName="centerShape" presStyleLbl="node0" presStyleIdx="0" presStyleCnt="1" custScaleX="146274" custScaleY="65571" custLinFactNeighborX="10415" custLinFactNeighborY="8408"/>
      <dgm:spPr/>
      <dgm:t>
        <a:bodyPr/>
        <a:lstStyle/>
        <a:p>
          <a:endParaRPr lang="ru-RU"/>
        </a:p>
      </dgm:t>
    </dgm:pt>
    <dgm:pt modelId="{60DFC3AA-F0A8-4588-BC48-9F20FB6C9DE0}" type="pres">
      <dgm:prSet presAssocID="{181D81E6-7F6C-48F9-8649-B596B0911FB6}" presName="parTrans" presStyleLbl="bgSibTrans2D1" presStyleIdx="0" presStyleCnt="3" custLinFactNeighborX="253" custLinFactNeighborY="2604"/>
      <dgm:spPr/>
      <dgm:t>
        <a:bodyPr/>
        <a:lstStyle/>
        <a:p>
          <a:endParaRPr lang="ru-RU"/>
        </a:p>
      </dgm:t>
    </dgm:pt>
    <dgm:pt modelId="{145814F2-3938-4A0E-9219-1AE94C7DA1EA}" type="pres">
      <dgm:prSet presAssocID="{DC6A2E55-8A4E-4EB6-87FE-8D4DC17E4EEF}" presName="node" presStyleLbl="node1" presStyleIdx="0" presStyleCnt="3" custScaleY="153473" custRadScaleRad="126949" custRadScaleInc="1536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60CA49-C2CC-4E1B-9E0C-7C3A533DF9C4}" type="pres">
      <dgm:prSet presAssocID="{42AAC285-64D2-4F84-963E-763363232954}" presName="parTrans" presStyleLbl="bgSibTrans2D1" presStyleIdx="1" presStyleCnt="3" custLinFactNeighborX="7008" custLinFactNeighborY="-2200"/>
      <dgm:spPr/>
      <dgm:t>
        <a:bodyPr/>
        <a:lstStyle/>
        <a:p>
          <a:endParaRPr lang="ru-RU"/>
        </a:p>
      </dgm:t>
    </dgm:pt>
    <dgm:pt modelId="{B095F248-69A5-4808-8E8D-B1E85636CFF7}" type="pres">
      <dgm:prSet presAssocID="{EFBBA6FA-300A-4794-86E8-5961F71D2250}" presName="node" presStyleLbl="node1" presStyleIdx="1" presStyleCnt="3" custScaleX="76141" custScaleY="95130" custRadScaleRad="79938" custRadScaleInc="-1198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029DD8-E1D3-41D4-9C7D-BA531840CFF3}" type="pres">
      <dgm:prSet presAssocID="{4920F1D8-8FED-49B2-99F8-49AD210552B8}" presName="parTrans" presStyleLbl="bgSibTrans2D1" presStyleIdx="2" presStyleCnt="3" custLinFactNeighborX="-5780" custLinFactNeighborY="26148"/>
      <dgm:spPr/>
      <dgm:t>
        <a:bodyPr/>
        <a:lstStyle/>
        <a:p>
          <a:endParaRPr lang="ru-RU"/>
        </a:p>
      </dgm:t>
    </dgm:pt>
    <dgm:pt modelId="{E537833B-40B1-4A13-9842-E915D22A94EB}" type="pres">
      <dgm:prSet presAssocID="{4B991E16-24D9-405F-A776-9EB2C20358EA}" presName="node" presStyleLbl="node1" presStyleIdx="2" presStyleCnt="3" custScaleX="114242" custScaleY="116269" custRadScaleRad="108077" custRadScaleInc="-1086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8440F7-9EC9-4767-B4CA-C2A9DBA8638A}" type="presOf" srcId="{FF906C9C-4FAD-4543-BF9C-A7CB790F86FD}" destId="{14F6C80C-62B6-4CF8-BB86-8052268ADCF4}" srcOrd="0" destOrd="0" presId="urn:microsoft.com/office/officeart/2005/8/layout/radial4"/>
    <dgm:cxn modelId="{EAD83CE8-FB2D-4CF4-86AD-71A787DDAC82}" type="presOf" srcId="{4920F1D8-8FED-49B2-99F8-49AD210552B8}" destId="{ED029DD8-E1D3-41D4-9C7D-BA531840CFF3}" srcOrd="0" destOrd="0" presId="urn:microsoft.com/office/officeart/2005/8/layout/radial4"/>
    <dgm:cxn modelId="{FCDCEC18-A74A-49CE-B65C-D35CFF69E35F}" type="presOf" srcId="{4B991E16-24D9-405F-A776-9EB2C20358EA}" destId="{E537833B-40B1-4A13-9842-E915D22A94EB}" srcOrd="0" destOrd="0" presId="urn:microsoft.com/office/officeart/2005/8/layout/radial4"/>
    <dgm:cxn modelId="{32D88AFB-3380-4F19-A4E7-164B0337DB45}" type="presOf" srcId="{42AAC285-64D2-4F84-963E-763363232954}" destId="{9860CA49-C2CC-4E1B-9E0C-7C3A533DF9C4}" srcOrd="0" destOrd="0" presId="urn:microsoft.com/office/officeart/2005/8/layout/radial4"/>
    <dgm:cxn modelId="{8B87CDB0-09F3-439A-9475-32ACEA99EF96}" type="presOf" srcId="{DC6A2E55-8A4E-4EB6-87FE-8D4DC17E4EEF}" destId="{145814F2-3938-4A0E-9219-1AE94C7DA1EA}" srcOrd="0" destOrd="0" presId="urn:microsoft.com/office/officeart/2005/8/layout/radial4"/>
    <dgm:cxn modelId="{110E9E6F-78FF-478D-845F-F5EC3BC2092B}" srcId="{FF906C9C-4FAD-4543-BF9C-A7CB790F86FD}" destId="{4B991E16-24D9-405F-A776-9EB2C20358EA}" srcOrd="2" destOrd="0" parTransId="{4920F1D8-8FED-49B2-99F8-49AD210552B8}" sibTransId="{868B63BC-A00B-4B6F-9D4A-06729051F120}"/>
    <dgm:cxn modelId="{49BCE30D-AFE7-470B-99D9-3720AFBB1A7E}" srcId="{FF906C9C-4FAD-4543-BF9C-A7CB790F86FD}" destId="{DC6A2E55-8A4E-4EB6-87FE-8D4DC17E4EEF}" srcOrd="0" destOrd="0" parTransId="{181D81E6-7F6C-48F9-8649-B596B0911FB6}" sibTransId="{15B79CA3-C34A-4E31-BF0B-0BF4EFBC8F85}"/>
    <dgm:cxn modelId="{E1E41A9A-9ACD-4759-9A49-1C7BCBA6D037}" srcId="{DE1E27B9-8622-4AAF-A161-8FB22FBA6582}" destId="{FF906C9C-4FAD-4543-BF9C-A7CB790F86FD}" srcOrd="0" destOrd="0" parTransId="{4C538A7F-B2C4-4839-884D-08B624D05A44}" sibTransId="{FF7B5772-7D28-422F-916A-350097120E6E}"/>
    <dgm:cxn modelId="{AB88FBF0-7EB5-4722-B7E6-B68B47C1F025}" type="presOf" srcId="{DE1E27B9-8622-4AAF-A161-8FB22FBA6582}" destId="{9AFB0E27-1D7C-4BC8-BF7B-A85E66237F66}" srcOrd="0" destOrd="0" presId="urn:microsoft.com/office/officeart/2005/8/layout/radial4"/>
    <dgm:cxn modelId="{5DC32BAA-C072-431B-BDC5-72BBB27F11F0}" type="presOf" srcId="{181D81E6-7F6C-48F9-8649-B596B0911FB6}" destId="{60DFC3AA-F0A8-4588-BC48-9F20FB6C9DE0}" srcOrd="0" destOrd="0" presId="urn:microsoft.com/office/officeart/2005/8/layout/radial4"/>
    <dgm:cxn modelId="{A6DE69D7-3B42-403D-8D1C-C6CCACCDD915}" type="presOf" srcId="{EFBBA6FA-300A-4794-86E8-5961F71D2250}" destId="{B095F248-69A5-4808-8E8D-B1E85636CFF7}" srcOrd="0" destOrd="0" presId="urn:microsoft.com/office/officeart/2005/8/layout/radial4"/>
    <dgm:cxn modelId="{1C4EC0A4-402D-4FAA-AED1-999F15EFC00C}" srcId="{FF906C9C-4FAD-4543-BF9C-A7CB790F86FD}" destId="{EFBBA6FA-300A-4794-86E8-5961F71D2250}" srcOrd="1" destOrd="0" parTransId="{42AAC285-64D2-4F84-963E-763363232954}" sibTransId="{D276000E-5D02-4A9A-A6DD-8EEE8D675248}"/>
    <dgm:cxn modelId="{6A4C2923-D632-42E6-BA79-2AA2171C2FE0}" type="presParOf" srcId="{9AFB0E27-1D7C-4BC8-BF7B-A85E66237F66}" destId="{14F6C80C-62B6-4CF8-BB86-8052268ADCF4}" srcOrd="0" destOrd="0" presId="urn:microsoft.com/office/officeart/2005/8/layout/radial4"/>
    <dgm:cxn modelId="{24FA84DC-F433-41E2-8734-A96A65A484D6}" type="presParOf" srcId="{9AFB0E27-1D7C-4BC8-BF7B-A85E66237F66}" destId="{60DFC3AA-F0A8-4588-BC48-9F20FB6C9DE0}" srcOrd="1" destOrd="0" presId="urn:microsoft.com/office/officeart/2005/8/layout/radial4"/>
    <dgm:cxn modelId="{7B661A8A-811F-4A64-9A9F-16DD03AD31B5}" type="presParOf" srcId="{9AFB0E27-1D7C-4BC8-BF7B-A85E66237F66}" destId="{145814F2-3938-4A0E-9219-1AE94C7DA1EA}" srcOrd="2" destOrd="0" presId="urn:microsoft.com/office/officeart/2005/8/layout/radial4"/>
    <dgm:cxn modelId="{E9A49C1D-0BEC-404D-9305-97482615580F}" type="presParOf" srcId="{9AFB0E27-1D7C-4BC8-BF7B-A85E66237F66}" destId="{9860CA49-C2CC-4E1B-9E0C-7C3A533DF9C4}" srcOrd="3" destOrd="0" presId="urn:microsoft.com/office/officeart/2005/8/layout/radial4"/>
    <dgm:cxn modelId="{3D160B4E-4626-4D52-B6F9-A8B413283682}" type="presParOf" srcId="{9AFB0E27-1D7C-4BC8-BF7B-A85E66237F66}" destId="{B095F248-69A5-4808-8E8D-B1E85636CFF7}" srcOrd="4" destOrd="0" presId="urn:microsoft.com/office/officeart/2005/8/layout/radial4"/>
    <dgm:cxn modelId="{59D8B975-44A8-4168-8C0B-119373C2C042}" type="presParOf" srcId="{9AFB0E27-1D7C-4BC8-BF7B-A85E66237F66}" destId="{ED029DD8-E1D3-41D4-9C7D-BA531840CFF3}" srcOrd="5" destOrd="0" presId="urn:microsoft.com/office/officeart/2005/8/layout/radial4"/>
    <dgm:cxn modelId="{6E47568C-6A7C-40C8-8802-61D23F213736}" type="presParOf" srcId="{9AFB0E27-1D7C-4BC8-BF7B-A85E66237F66}" destId="{E537833B-40B1-4A13-9842-E915D22A94EB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402A16E-D067-43C1-A8BB-1E4F3AD8A4CB}" type="doc">
      <dgm:prSet loTypeId="urn:microsoft.com/office/officeart/2005/8/layout/vList2" loCatId="list" qsTypeId="urn:microsoft.com/office/officeart/2005/8/quickstyle/3d2#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C55C72-6CFC-4004-AB8D-0625F3CE30D7}">
      <dgm:prSet custT="1"/>
      <dgm:spPr/>
      <dgm:t>
        <a:bodyPr/>
        <a:lstStyle/>
        <a:p>
          <a:pPr algn="ctr" rtl="0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Жилищно-коммунальное хозяйство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8F0A06B6-8FCD-421A-B62C-3E4F79E977F5}" type="parTrans" cxnId="{2FA97A64-D65B-4845-8EB2-0687E85D39CA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D8DAEAA3-E613-4B4C-9BB3-4C450F5C49D5}" type="sibTrans" cxnId="{2FA97A64-D65B-4845-8EB2-0687E85D39CA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3E99717C-8F27-4BA3-8479-7D8F25D32DEA}" type="pres">
      <dgm:prSet presAssocID="{A402A16E-D067-43C1-A8BB-1E4F3AD8A4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BA151A-6B5D-4F4B-AD02-729B4DD605A1}" type="pres">
      <dgm:prSet presAssocID="{E6C55C72-6CFC-4004-AB8D-0625F3CE30D7}" presName="parentText" presStyleLbl="node1" presStyleIdx="0" presStyleCnt="1" custLinFactNeighborX="-1864" custLinFactNeighborY="469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A97A64-D65B-4845-8EB2-0687E85D39CA}" srcId="{A402A16E-D067-43C1-A8BB-1E4F3AD8A4CB}" destId="{E6C55C72-6CFC-4004-AB8D-0625F3CE30D7}" srcOrd="0" destOrd="0" parTransId="{8F0A06B6-8FCD-421A-B62C-3E4F79E977F5}" sibTransId="{D8DAEAA3-E613-4B4C-9BB3-4C450F5C49D5}"/>
    <dgm:cxn modelId="{0CFE324E-26EC-4ABC-AF3E-4064CC26D07E}" type="presOf" srcId="{E6C55C72-6CFC-4004-AB8D-0625F3CE30D7}" destId="{1DBA151A-6B5D-4F4B-AD02-729B4DD605A1}" srcOrd="0" destOrd="0" presId="urn:microsoft.com/office/officeart/2005/8/layout/vList2"/>
    <dgm:cxn modelId="{8F0C65EB-20B3-4215-9454-789B4D61E8E4}" type="presOf" srcId="{A402A16E-D067-43C1-A8BB-1E4F3AD8A4CB}" destId="{3E99717C-8F27-4BA3-8479-7D8F25D32DEA}" srcOrd="0" destOrd="0" presId="urn:microsoft.com/office/officeart/2005/8/layout/vList2"/>
    <dgm:cxn modelId="{A6098444-671D-4BE7-B2D1-A06F4A279772}" type="presParOf" srcId="{3E99717C-8F27-4BA3-8479-7D8F25D32DEA}" destId="{1DBA151A-6B5D-4F4B-AD02-729B4DD605A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E497896-30C6-4D5D-8031-D932FAC30E9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9BEE23-F5E4-495C-B9CA-D9F41E9E36A2}">
      <dgm:prSet custT="1"/>
      <dgm:spPr/>
      <dgm:t>
        <a:bodyPr/>
        <a:lstStyle/>
        <a:p>
          <a:pPr rtl="0"/>
          <a:r>
            <a:rPr lang="ru-RU" sz="1400" smtClean="0">
              <a:latin typeface="Times New Roman" pitchFamily="18" charset="0"/>
              <a:cs typeface="Times New Roman" pitchFamily="18" charset="0"/>
            </a:rPr>
            <a:t>Цели:</a:t>
          </a:r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DBD90B7F-5737-4018-8811-D32B9A87BBFF}" type="parTrans" cxnId="{94808B53-0E04-41C3-966C-374810EED4B3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23E2A238-A7CF-4D37-94EE-51536AE5867B}" type="sibTrans" cxnId="{94808B53-0E04-41C3-966C-374810EED4B3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9219EBA8-64D4-40A4-A2B9-0204C9CD570E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-организация эффективного и устойчивого функционирования жилищно-коммунального комплекса района и повышение качества предоставления жилищно-коммунальных услуг в районе;</a:t>
          </a:r>
          <a:br>
            <a:rPr lang="ru-RU" sz="1400" dirty="0" smtClean="0">
              <a:latin typeface="Times New Roman" pitchFamily="18" charset="0"/>
              <a:cs typeface="Times New Roman" pitchFamily="18" charset="0"/>
            </a:rPr>
          </a:b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- инфраструктурное развитие;</a:t>
          </a:r>
          <a:br>
            <a:rPr lang="ru-RU" sz="1400" dirty="0" smtClean="0">
              <a:latin typeface="Times New Roman" pitchFamily="18" charset="0"/>
              <a:cs typeface="Times New Roman" pitchFamily="18" charset="0"/>
            </a:rPr>
          </a:b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- создание комфортной среды для проживания граждан;</a:t>
          </a:r>
          <a:br>
            <a:rPr lang="ru-RU" sz="1400" dirty="0" smtClean="0">
              <a:latin typeface="Times New Roman" pitchFamily="18" charset="0"/>
              <a:cs typeface="Times New Roman" pitchFamily="18" charset="0"/>
            </a:rPr>
          </a:b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- формирование эффективного собственника жилищного фонда района;</a:t>
          </a:r>
          <a:br>
            <a:rPr lang="ru-RU" sz="1400" dirty="0" smtClean="0">
              <a:latin typeface="Times New Roman" pitchFamily="18" charset="0"/>
              <a:cs typeface="Times New Roman" pitchFamily="18" charset="0"/>
            </a:rPr>
          </a:b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- создание эффективной системы управления в жилищно-коммунальном комплексе, основанной на конкурентоспособности лиц, осуществляющих управление многоквартирными домами и инженерной инфраструктурой района;</a:t>
          </a:r>
          <a:br>
            <a:rPr lang="ru-RU" sz="1400" dirty="0" smtClean="0">
              <a:latin typeface="Times New Roman" pitchFamily="18" charset="0"/>
              <a:cs typeface="Times New Roman" pitchFamily="18" charset="0"/>
            </a:rPr>
          </a:b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- совершенствование организации дорожной деятельности в отношении автомобильных дорог местного значения в границах района;</a:t>
          </a:r>
          <a:br>
            <a:rPr lang="ru-RU" sz="1400" dirty="0" smtClean="0">
              <a:latin typeface="Times New Roman" pitchFamily="18" charset="0"/>
              <a:cs typeface="Times New Roman" pitchFamily="18" charset="0"/>
            </a:rPr>
          </a:b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- проведение в соответствие состояния дорог и фактического уровня транспортного спроса и развитие дорожной сети;</a:t>
          </a:r>
          <a:br>
            <a:rPr lang="ru-RU" sz="1400" dirty="0" smtClean="0">
              <a:latin typeface="Times New Roman" pitchFamily="18" charset="0"/>
              <a:cs typeface="Times New Roman" pitchFamily="18" charset="0"/>
            </a:rPr>
          </a:b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- совершенствование качества благоустройства территории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397D0FC1-151B-451C-8C2F-479145641A93}" type="parTrans" cxnId="{942422DD-77DF-42F8-9A13-75D4B7A715B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974D9FF6-0AE8-4B4A-ABF5-50730D6728E4}" type="sibTrans" cxnId="{942422DD-77DF-42F8-9A13-75D4B7A715B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B08867F7-A26E-4474-9A34-B2A1C7EFF007}" type="pres">
      <dgm:prSet presAssocID="{9E497896-30C6-4D5D-8031-D932FAC30E9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04E6956-E578-4388-89B0-D580755F2536}" type="pres">
      <dgm:prSet presAssocID="{BB9BEE23-F5E4-495C-B9CA-D9F41E9E36A2}" presName="thickLine" presStyleLbl="alignNode1" presStyleIdx="0" presStyleCnt="2"/>
      <dgm:spPr/>
    </dgm:pt>
    <dgm:pt modelId="{5FC62430-F5FA-4B71-831C-0EF9CBF49211}" type="pres">
      <dgm:prSet presAssocID="{BB9BEE23-F5E4-495C-B9CA-D9F41E9E36A2}" presName="horz1" presStyleCnt="0"/>
      <dgm:spPr/>
    </dgm:pt>
    <dgm:pt modelId="{9A637107-CA2C-44F1-963C-A50BA67E8003}" type="pres">
      <dgm:prSet presAssocID="{BB9BEE23-F5E4-495C-B9CA-D9F41E9E36A2}" presName="tx1" presStyleLbl="revTx" presStyleIdx="0" presStyleCnt="2" custScaleY="10951"/>
      <dgm:spPr/>
      <dgm:t>
        <a:bodyPr/>
        <a:lstStyle/>
        <a:p>
          <a:endParaRPr lang="ru-RU"/>
        </a:p>
      </dgm:t>
    </dgm:pt>
    <dgm:pt modelId="{D33FCAF5-1027-4013-AB21-7109E3134804}" type="pres">
      <dgm:prSet presAssocID="{BB9BEE23-F5E4-495C-B9CA-D9F41E9E36A2}" presName="vert1" presStyleCnt="0"/>
      <dgm:spPr/>
    </dgm:pt>
    <dgm:pt modelId="{4B7EA185-6C7C-4BE4-BB19-95AF5FBC981F}" type="pres">
      <dgm:prSet presAssocID="{9219EBA8-64D4-40A4-A2B9-0204C9CD570E}" presName="thickLine" presStyleLbl="alignNode1" presStyleIdx="1" presStyleCnt="2"/>
      <dgm:spPr/>
    </dgm:pt>
    <dgm:pt modelId="{D51D2BE0-4C59-4576-BC02-0F743E3268BD}" type="pres">
      <dgm:prSet presAssocID="{9219EBA8-64D4-40A4-A2B9-0204C9CD570E}" presName="horz1" presStyleCnt="0"/>
      <dgm:spPr/>
    </dgm:pt>
    <dgm:pt modelId="{8EB17E79-D185-4704-A6D1-D32202C8A7EE}" type="pres">
      <dgm:prSet presAssocID="{9219EBA8-64D4-40A4-A2B9-0204C9CD570E}" presName="tx1" presStyleLbl="revTx" presStyleIdx="1" presStyleCnt="2" custScaleY="89106"/>
      <dgm:spPr/>
      <dgm:t>
        <a:bodyPr/>
        <a:lstStyle/>
        <a:p>
          <a:endParaRPr lang="ru-RU"/>
        </a:p>
      </dgm:t>
    </dgm:pt>
    <dgm:pt modelId="{BAC9C115-6CC2-432C-A51A-FA77162C9C5D}" type="pres">
      <dgm:prSet presAssocID="{9219EBA8-64D4-40A4-A2B9-0204C9CD570E}" presName="vert1" presStyleCnt="0"/>
      <dgm:spPr/>
    </dgm:pt>
  </dgm:ptLst>
  <dgm:cxnLst>
    <dgm:cxn modelId="{94808B53-0E04-41C3-966C-374810EED4B3}" srcId="{9E497896-30C6-4D5D-8031-D932FAC30E90}" destId="{BB9BEE23-F5E4-495C-B9CA-D9F41E9E36A2}" srcOrd="0" destOrd="0" parTransId="{DBD90B7F-5737-4018-8811-D32B9A87BBFF}" sibTransId="{23E2A238-A7CF-4D37-94EE-51536AE5867B}"/>
    <dgm:cxn modelId="{85387F6A-093B-43F2-B2AE-3CCE2513E13F}" type="presOf" srcId="{BB9BEE23-F5E4-495C-B9CA-D9F41E9E36A2}" destId="{9A637107-CA2C-44F1-963C-A50BA67E8003}" srcOrd="0" destOrd="0" presId="urn:microsoft.com/office/officeart/2008/layout/LinedList"/>
    <dgm:cxn modelId="{F0ED1EB3-C09A-42A2-A5C8-B4AD92F633C7}" type="presOf" srcId="{9219EBA8-64D4-40A4-A2B9-0204C9CD570E}" destId="{8EB17E79-D185-4704-A6D1-D32202C8A7EE}" srcOrd="0" destOrd="0" presId="urn:microsoft.com/office/officeart/2008/layout/LinedList"/>
    <dgm:cxn modelId="{942422DD-77DF-42F8-9A13-75D4B7A715B1}" srcId="{9E497896-30C6-4D5D-8031-D932FAC30E90}" destId="{9219EBA8-64D4-40A4-A2B9-0204C9CD570E}" srcOrd="1" destOrd="0" parTransId="{397D0FC1-151B-451C-8C2F-479145641A93}" sibTransId="{974D9FF6-0AE8-4B4A-ABF5-50730D6728E4}"/>
    <dgm:cxn modelId="{B0D7D4C5-9D95-42EC-AE20-70C0C0C616FF}" type="presOf" srcId="{9E497896-30C6-4D5D-8031-D932FAC30E90}" destId="{B08867F7-A26E-4474-9A34-B2A1C7EFF007}" srcOrd="0" destOrd="0" presId="urn:microsoft.com/office/officeart/2008/layout/LinedList"/>
    <dgm:cxn modelId="{7804D161-9B26-4E19-9999-5764C7DE6F60}" type="presParOf" srcId="{B08867F7-A26E-4474-9A34-B2A1C7EFF007}" destId="{C04E6956-E578-4388-89B0-D580755F2536}" srcOrd="0" destOrd="0" presId="urn:microsoft.com/office/officeart/2008/layout/LinedList"/>
    <dgm:cxn modelId="{E25755CE-526E-40CE-B192-469245067D90}" type="presParOf" srcId="{B08867F7-A26E-4474-9A34-B2A1C7EFF007}" destId="{5FC62430-F5FA-4B71-831C-0EF9CBF49211}" srcOrd="1" destOrd="0" presId="urn:microsoft.com/office/officeart/2008/layout/LinedList"/>
    <dgm:cxn modelId="{2A952405-EA9B-4F23-A240-7A810FE4E9B1}" type="presParOf" srcId="{5FC62430-F5FA-4B71-831C-0EF9CBF49211}" destId="{9A637107-CA2C-44F1-963C-A50BA67E8003}" srcOrd="0" destOrd="0" presId="urn:microsoft.com/office/officeart/2008/layout/LinedList"/>
    <dgm:cxn modelId="{E17CE9CE-A573-4E86-8437-68912FF4E7BA}" type="presParOf" srcId="{5FC62430-F5FA-4B71-831C-0EF9CBF49211}" destId="{D33FCAF5-1027-4013-AB21-7109E3134804}" srcOrd="1" destOrd="0" presId="urn:microsoft.com/office/officeart/2008/layout/LinedList"/>
    <dgm:cxn modelId="{91721862-E479-43A7-A33F-802513EAE5CB}" type="presParOf" srcId="{B08867F7-A26E-4474-9A34-B2A1C7EFF007}" destId="{4B7EA185-6C7C-4BE4-BB19-95AF5FBC981F}" srcOrd="2" destOrd="0" presId="urn:microsoft.com/office/officeart/2008/layout/LinedList"/>
    <dgm:cxn modelId="{FC8CFFA4-A302-4CD2-90EC-BE006CD3144C}" type="presParOf" srcId="{B08867F7-A26E-4474-9A34-B2A1C7EFF007}" destId="{D51D2BE0-4C59-4576-BC02-0F743E3268BD}" srcOrd="3" destOrd="0" presId="urn:microsoft.com/office/officeart/2008/layout/LinedList"/>
    <dgm:cxn modelId="{DCE22569-E911-45D2-90F4-11A0706601F9}" type="presParOf" srcId="{D51D2BE0-4C59-4576-BC02-0F743E3268BD}" destId="{8EB17E79-D185-4704-A6D1-D32202C8A7EE}" srcOrd="0" destOrd="0" presId="urn:microsoft.com/office/officeart/2008/layout/LinedList"/>
    <dgm:cxn modelId="{C07843F8-3E82-40FD-BC9E-61D4DEBFB4F4}" type="presParOf" srcId="{D51D2BE0-4C59-4576-BC02-0F743E3268BD}" destId="{BAC9C115-6CC2-432C-A51A-FA77162C9C5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1F736E-0C80-4028-99AC-D2728CCE76E9}" type="doc">
      <dgm:prSet loTypeId="urn:microsoft.com/office/officeart/2005/8/layout/list1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EE1F979C-CC2B-44A9-B690-6A246EF9970C}">
      <dgm:prSet phldrT="[Текст]" custT="1"/>
      <dgm:spPr>
        <a:solidFill>
          <a:srgbClr val="99FF99"/>
        </a:solidFill>
      </dgm:spPr>
      <dgm:t>
        <a:bodyPr/>
        <a:lstStyle/>
        <a:p>
          <a:r>
            <a:rPr lang="ru-RU" sz="1600" b="0" i="0" dirty="0" smtClean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Повышение эффективности и результативности инструментов программно-целевого управления и бюджетирования</a:t>
          </a:r>
          <a:endParaRPr lang="ru-RU" sz="16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142EF76-2290-44B3-8D2F-E907464CBD37}" type="parTrans" cxnId="{0D743B46-B604-4FFF-B869-E3226A169E97}">
      <dgm:prSet/>
      <dgm:spPr/>
      <dgm:t>
        <a:bodyPr/>
        <a:lstStyle/>
        <a:p>
          <a:endParaRPr lang="ru-RU" sz="16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B738A17-D1A7-4C86-8787-8D7C9B5D2E42}" type="sibTrans" cxnId="{0D743B46-B604-4FFF-B869-E3226A169E97}">
      <dgm:prSet/>
      <dgm:spPr/>
      <dgm:t>
        <a:bodyPr/>
        <a:lstStyle/>
        <a:p>
          <a:endParaRPr lang="ru-RU" sz="16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6AD09E1-2E22-46F2-A39B-ED3DD9E7C123}">
      <dgm:prSet phldrT="[Текст]" custT="1"/>
      <dgm:spPr/>
      <dgm:t>
        <a:bodyPr/>
        <a:lstStyle/>
        <a:p>
          <a:r>
            <a:rPr lang="ru-RU" sz="1600" b="0" i="0" dirty="0" smtClean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Создание условий для повышения качества предоставляемых услуг</a:t>
          </a:r>
          <a:endParaRPr lang="ru-RU" sz="16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8235C9D-6A0A-40BD-A946-2C7CB28EE625}" type="parTrans" cxnId="{50B69617-1642-470F-A0BF-71E8F042724C}">
      <dgm:prSet/>
      <dgm:spPr/>
      <dgm:t>
        <a:bodyPr/>
        <a:lstStyle/>
        <a:p>
          <a:endParaRPr lang="ru-RU" sz="16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45A91D-9B50-469B-9B82-A854B66AB092}" type="sibTrans" cxnId="{50B69617-1642-470F-A0BF-71E8F042724C}">
      <dgm:prSet/>
      <dgm:spPr/>
      <dgm:t>
        <a:bodyPr/>
        <a:lstStyle/>
        <a:p>
          <a:endParaRPr lang="ru-RU" sz="16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044BC1B-4832-4B9C-9E7E-37C759380AB1}">
      <dgm:prSet phldrT="[Текст]" custT="1"/>
      <dgm:spPr/>
      <dgm:t>
        <a:bodyPr/>
        <a:lstStyle/>
        <a:p>
          <a:r>
            <a:rPr lang="ru-RU" sz="16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эффективности процедур проведения государственных закупок</a:t>
          </a:r>
          <a:endParaRPr lang="ru-RU" sz="1600" b="0" i="0" dirty="0">
            <a:solidFill>
              <a:schemeClr val="tx1"/>
            </a:solidFill>
            <a:latin typeface="Times New Roman" pitchFamily="18" charset="0"/>
            <a:ea typeface="Tahoma" pitchFamily="34" charset="0"/>
            <a:cs typeface="Times New Roman" pitchFamily="18" charset="0"/>
          </a:endParaRPr>
        </a:p>
      </dgm:t>
    </dgm:pt>
    <dgm:pt modelId="{84C08275-22CE-4835-887F-BBB1808A6A05}" type="parTrans" cxnId="{BF6ED832-CF98-49EA-8993-0E968A5674CB}">
      <dgm:prSet/>
      <dgm:spPr/>
      <dgm:t>
        <a:bodyPr/>
        <a:lstStyle/>
        <a:p>
          <a:endParaRPr lang="ru-RU" sz="16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60C30F4-F24B-45D8-AA21-6CFA23EE0896}" type="sibTrans" cxnId="{BF6ED832-CF98-49EA-8993-0E968A5674CB}">
      <dgm:prSet/>
      <dgm:spPr/>
      <dgm:t>
        <a:bodyPr/>
        <a:lstStyle/>
        <a:p>
          <a:endParaRPr lang="ru-RU" sz="16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DDA9EBF-8D07-48A3-86D9-5F5DAE25CB09}">
      <dgm:prSet phldrT="[Текст]" custT="1"/>
      <dgm:spPr/>
      <dgm:t>
        <a:bodyPr/>
        <a:lstStyle/>
        <a:p>
          <a:r>
            <a:rPr lang="ru-RU" sz="16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Дальнейшая оптимизация бюджетных расходов, их структуры</a:t>
          </a:r>
          <a:endParaRPr lang="ru-RU" sz="1600" b="0" i="0" dirty="0">
            <a:solidFill>
              <a:schemeClr val="tx1"/>
            </a:solidFill>
            <a:latin typeface="Times New Roman" pitchFamily="18" charset="0"/>
            <a:ea typeface="Tahoma" pitchFamily="34" charset="0"/>
            <a:cs typeface="Times New Roman" pitchFamily="18" charset="0"/>
          </a:endParaRPr>
        </a:p>
      </dgm:t>
    </dgm:pt>
    <dgm:pt modelId="{9F6F974C-35F5-4B01-A6D2-F1AC2E72B735}" type="parTrans" cxnId="{EFEDE324-E75E-49A3-B419-799C5CF2624B}">
      <dgm:prSet/>
      <dgm:spPr/>
      <dgm:t>
        <a:bodyPr/>
        <a:lstStyle/>
        <a:p>
          <a:endParaRPr lang="ru-RU" sz="16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5AB8C22-4E8D-4F5E-BCFB-C5B8DF6CE05A}" type="sibTrans" cxnId="{EFEDE324-E75E-49A3-B419-799C5CF2624B}">
      <dgm:prSet/>
      <dgm:spPr/>
      <dgm:t>
        <a:bodyPr/>
        <a:lstStyle/>
        <a:p>
          <a:endParaRPr lang="ru-RU" sz="16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F0128C6-4475-4562-80E9-ACD906BE948A}" type="pres">
      <dgm:prSet presAssocID="{BD1F736E-0C80-4028-99AC-D2728CCE76E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F16AFE-C23F-48B8-B839-6F564A81DDAA}" type="pres">
      <dgm:prSet presAssocID="{EE1F979C-CC2B-44A9-B690-6A246EF9970C}" presName="parentLin" presStyleCnt="0"/>
      <dgm:spPr/>
    </dgm:pt>
    <dgm:pt modelId="{3C27009C-C6EA-44AF-8A89-ABC492F105FF}" type="pres">
      <dgm:prSet presAssocID="{EE1F979C-CC2B-44A9-B690-6A246EF9970C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F145C9C4-1782-417C-8850-614E64F80808}" type="pres">
      <dgm:prSet presAssocID="{EE1F979C-CC2B-44A9-B690-6A246EF9970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4390D9-25C4-420C-B72F-708A68D55F9E}" type="pres">
      <dgm:prSet presAssocID="{EE1F979C-CC2B-44A9-B690-6A246EF9970C}" presName="negativeSpace" presStyleCnt="0"/>
      <dgm:spPr/>
    </dgm:pt>
    <dgm:pt modelId="{3F167D5B-2AAE-4BEE-AAFC-3539E0A87AEC}" type="pres">
      <dgm:prSet presAssocID="{EE1F979C-CC2B-44A9-B690-6A246EF9970C}" presName="childText" presStyleLbl="conFgAcc1" presStyleIdx="0" presStyleCnt="4">
        <dgm:presLayoutVars>
          <dgm:bulletEnabled val="1"/>
        </dgm:presLayoutVars>
      </dgm:prSet>
      <dgm:spPr/>
    </dgm:pt>
    <dgm:pt modelId="{E93607E9-AE1B-41D5-BD8F-86FFC48B8C7D}" type="pres">
      <dgm:prSet presAssocID="{1B738A17-D1A7-4C86-8787-8D7C9B5D2E42}" presName="spaceBetweenRectangles" presStyleCnt="0"/>
      <dgm:spPr/>
    </dgm:pt>
    <dgm:pt modelId="{84D1E63F-0A51-4D8D-A4E0-BB6DA04D54FA}" type="pres">
      <dgm:prSet presAssocID="{16AD09E1-2E22-46F2-A39B-ED3DD9E7C123}" presName="parentLin" presStyleCnt="0"/>
      <dgm:spPr/>
    </dgm:pt>
    <dgm:pt modelId="{0DD850B7-4C26-4403-BE6E-DE36679F9139}" type="pres">
      <dgm:prSet presAssocID="{16AD09E1-2E22-46F2-A39B-ED3DD9E7C123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DE727948-5B1C-469E-AB30-E9276DF1DE04}" type="pres">
      <dgm:prSet presAssocID="{16AD09E1-2E22-46F2-A39B-ED3DD9E7C12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8348B3-EC09-4891-88F1-4DF21DE4A773}" type="pres">
      <dgm:prSet presAssocID="{16AD09E1-2E22-46F2-A39B-ED3DD9E7C123}" presName="negativeSpace" presStyleCnt="0"/>
      <dgm:spPr/>
    </dgm:pt>
    <dgm:pt modelId="{7C5DC406-0AEC-4804-A194-8D6A96D973BC}" type="pres">
      <dgm:prSet presAssocID="{16AD09E1-2E22-46F2-A39B-ED3DD9E7C123}" presName="childText" presStyleLbl="conFgAcc1" presStyleIdx="1" presStyleCnt="4">
        <dgm:presLayoutVars>
          <dgm:bulletEnabled val="1"/>
        </dgm:presLayoutVars>
      </dgm:prSet>
      <dgm:spPr/>
    </dgm:pt>
    <dgm:pt modelId="{30EDF8F1-795E-4730-BC9B-2A337BD30534}" type="pres">
      <dgm:prSet presAssocID="{D045A91D-9B50-469B-9B82-A854B66AB092}" presName="spaceBetweenRectangles" presStyleCnt="0"/>
      <dgm:spPr/>
    </dgm:pt>
    <dgm:pt modelId="{1E95772F-1A3A-4C02-B0A9-2BC928A908E7}" type="pres">
      <dgm:prSet presAssocID="{2044BC1B-4832-4B9C-9E7E-37C759380AB1}" presName="parentLin" presStyleCnt="0"/>
      <dgm:spPr/>
    </dgm:pt>
    <dgm:pt modelId="{EA624CD8-03A6-49FF-A79A-CDF33E610CB9}" type="pres">
      <dgm:prSet presAssocID="{2044BC1B-4832-4B9C-9E7E-37C759380AB1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46A1D3A4-FEB5-4B20-93D2-1B87921D21BE}" type="pres">
      <dgm:prSet presAssocID="{2044BC1B-4832-4B9C-9E7E-37C759380AB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402405-03B0-4CB4-8D28-5F8EFEAAE112}" type="pres">
      <dgm:prSet presAssocID="{2044BC1B-4832-4B9C-9E7E-37C759380AB1}" presName="negativeSpace" presStyleCnt="0"/>
      <dgm:spPr/>
    </dgm:pt>
    <dgm:pt modelId="{CCD405A3-CC7C-4B32-B1BD-1FCB2C5365CD}" type="pres">
      <dgm:prSet presAssocID="{2044BC1B-4832-4B9C-9E7E-37C759380AB1}" presName="childText" presStyleLbl="conFgAcc1" presStyleIdx="2" presStyleCnt="4">
        <dgm:presLayoutVars>
          <dgm:bulletEnabled val="1"/>
        </dgm:presLayoutVars>
      </dgm:prSet>
      <dgm:spPr/>
    </dgm:pt>
    <dgm:pt modelId="{57D6F5EB-86ED-4805-AC1F-33A115F29049}" type="pres">
      <dgm:prSet presAssocID="{A60C30F4-F24B-45D8-AA21-6CFA23EE0896}" presName="spaceBetweenRectangles" presStyleCnt="0"/>
      <dgm:spPr/>
    </dgm:pt>
    <dgm:pt modelId="{7B0E196C-7818-402C-97B7-ABB5167DF0D5}" type="pres">
      <dgm:prSet presAssocID="{EDDA9EBF-8D07-48A3-86D9-5F5DAE25CB09}" presName="parentLin" presStyleCnt="0"/>
      <dgm:spPr/>
    </dgm:pt>
    <dgm:pt modelId="{6574F301-E4D6-46EC-9DB5-C83A8B0654A8}" type="pres">
      <dgm:prSet presAssocID="{EDDA9EBF-8D07-48A3-86D9-5F5DAE25CB09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4B367063-37D9-4DD5-BF75-06A283F831EB}" type="pres">
      <dgm:prSet presAssocID="{EDDA9EBF-8D07-48A3-86D9-5F5DAE25CB0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084EDA-210C-4DE5-B409-0967AEA2A112}" type="pres">
      <dgm:prSet presAssocID="{EDDA9EBF-8D07-48A3-86D9-5F5DAE25CB09}" presName="negativeSpace" presStyleCnt="0"/>
      <dgm:spPr/>
    </dgm:pt>
    <dgm:pt modelId="{9C3F9F2C-530F-466D-8F32-7B7E68FA5FBF}" type="pres">
      <dgm:prSet presAssocID="{EDDA9EBF-8D07-48A3-86D9-5F5DAE25CB0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A8A2961-B948-4A6D-AEEF-E4BE579A73E4}" type="presOf" srcId="{EE1F979C-CC2B-44A9-B690-6A246EF9970C}" destId="{F145C9C4-1782-417C-8850-614E64F80808}" srcOrd="1" destOrd="0" presId="urn:microsoft.com/office/officeart/2005/8/layout/list1"/>
    <dgm:cxn modelId="{BF6ED832-CF98-49EA-8993-0E968A5674CB}" srcId="{BD1F736E-0C80-4028-99AC-D2728CCE76E9}" destId="{2044BC1B-4832-4B9C-9E7E-37C759380AB1}" srcOrd="2" destOrd="0" parTransId="{84C08275-22CE-4835-887F-BBB1808A6A05}" sibTransId="{A60C30F4-F24B-45D8-AA21-6CFA23EE0896}"/>
    <dgm:cxn modelId="{C94F29A9-C4A8-4789-B7B4-5B7A9989DF57}" type="presOf" srcId="{2044BC1B-4832-4B9C-9E7E-37C759380AB1}" destId="{46A1D3A4-FEB5-4B20-93D2-1B87921D21BE}" srcOrd="1" destOrd="0" presId="urn:microsoft.com/office/officeart/2005/8/layout/list1"/>
    <dgm:cxn modelId="{D3582757-A50B-4ED7-AA6F-B8C2AB92275B}" type="presOf" srcId="{2044BC1B-4832-4B9C-9E7E-37C759380AB1}" destId="{EA624CD8-03A6-49FF-A79A-CDF33E610CB9}" srcOrd="0" destOrd="0" presId="urn:microsoft.com/office/officeart/2005/8/layout/list1"/>
    <dgm:cxn modelId="{9D4E78A3-9729-44BA-BFDD-5DED5DBA1412}" type="presOf" srcId="{EDDA9EBF-8D07-48A3-86D9-5F5DAE25CB09}" destId="{6574F301-E4D6-46EC-9DB5-C83A8B0654A8}" srcOrd="0" destOrd="0" presId="urn:microsoft.com/office/officeart/2005/8/layout/list1"/>
    <dgm:cxn modelId="{050012E6-D543-43D8-81E9-D63E0032498F}" type="presOf" srcId="{BD1F736E-0C80-4028-99AC-D2728CCE76E9}" destId="{3F0128C6-4475-4562-80E9-ACD906BE948A}" srcOrd="0" destOrd="0" presId="urn:microsoft.com/office/officeart/2005/8/layout/list1"/>
    <dgm:cxn modelId="{A406618F-ABBF-49BF-9280-220091121A7C}" type="presOf" srcId="{EDDA9EBF-8D07-48A3-86D9-5F5DAE25CB09}" destId="{4B367063-37D9-4DD5-BF75-06A283F831EB}" srcOrd="1" destOrd="0" presId="urn:microsoft.com/office/officeart/2005/8/layout/list1"/>
    <dgm:cxn modelId="{1F87D06D-6218-4033-AF85-228C94F02666}" type="presOf" srcId="{16AD09E1-2E22-46F2-A39B-ED3DD9E7C123}" destId="{0DD850B7-4C26-4403-BE6E-DE36679F9139}" srcOrd="0" destOrd="0" presId="urn:microsoft.com/office/officeart/2005/8/layout/list1"/>
    <dgm:cxn modelId="{A4E4A112-8DC0-460A-B0FA-0C11EE944762}" type="presOf" srcId="{16AD09E1-2E22-46F2-A39B-ED3DD9E7C123}" destId="{DE727948-5B1C-469E-AB30-E9276DF1DE04}" srcOrd="1" destOrd="0" presId="urn:microsoft.com/office/officeart/2005/8/layout/list1"/>
    <dgm:cxn modelId="{50B69617-1642-470F-A0BF-71E8F042724C}" srcId="{BD1F736E-0C80-4028-99AC-D2728CCE76E9}" destId="{16AD09E1-2E22-46F2-A39B-ED3DD9E7C123}" srcOrd="1" destOrd="0" parTransId="{F8235C9D-6A0A-40BD-A946-2C7CB28EE625}" sibTransId="{D045A91D-9B50-469B-9B82-A854B66AB092}"/>
    <dgm:cxn modelId="{0D743B46-B604-4FFF-B869-E3226A169E97}" srcId="{BD1F736E-0C80-4028-99AC-D2728CCE76E9}" destId="{EE1F979C-CC2B-44A9-B690-6A246EF9970C}" srcOrd="0" destOrd="0" parTransId="{4142EF76-2290-44B3-8D2F-E907464CBD37}" sibTransId="{1B738A17-D1A7-4C86-8787-8D7C9B5D2E42}"/>
    <dgm:cxn modelId="{0CEE69D8-1531-45A1-8076-9E4B668BE5CB}" type="presOf" srcId="{EE1F979C-CC2B-44A9-B690-6A246EF9970C}" destId="{3C27009C-C6EA-44AF-8A89-ABC492F105FF}" srcOrd="0" destOrd="0" presId="urn:microsoft.com/office/officeart/2005/8/layout/list1"/>
    <dgm:cxn modelId="{EFEDE324-E75E-49A3-B419-799C5CF2624B}" srcId="{BD1F736E-0C80-4028-99AC-D2728CCE76E9}" destId="{EDDA9EBF-8D07-48A3-86D9-5F5DAE25CB09}" srcOrd="3" destOrd="0" parTransId="{9F6F974C-35F5-4B01-A6D2-F1AC2E72B735}" sibTransId="{15AB8C22-4E8D-4F5E-BCFB-C5B8DF6CE05A}"/>
    <dgm:cxn modelId="{9B8A232A-ACA7-4E4F-9943-0710F7660DEC}" type="presParOf" srcId="{3F0128C6-4475-4562-80E9-ACD906BE948A}" destId="{12F16AFE-C23F-48B8-B839-6F564A81DDAA}" srcOrd="0" destOrd="0" presId="urn:microsoft.com/office/officeart/2005/8/layout/list1"/>
    <dgm:cxn modelId="{BB344409-2A3A-46EC-9EA2-63285998BF7E}" type="presParOf" srcId="{12F16AFE-C23F-48B8-B839-6F564A81DDAA}" destId="{3C27009C-C6EA-44AF-8A89-ABC492F105FF}" srcOrd="0" destOrd="0" presId="urn:microsoft.com/office/officeart/2005/8/layout/list1"/>
    <dgm:cxn modelId="{E7D4642B-60E8-450A-A107-5ACED5DBD575}" type="presParOf" srcId="{12F16AFE-C23F-48B8-B839-6F564A81DDAA}" destId="{F145C9C4-1782-417C-8850-614E64F80808}" srcOrd="1" destOrd="0" presId="urn:microsoft.com/office/officeart/2005/8/layout/list1"/>
    <dgm:cxn modelId="{06390355-4AA3-4EF5-AFE2-6364EE92DD62}" type="presParOf" srcId="{3F0128C6-4475-4562-80E9-ACD906BE948A}" destId="{B04390D9-25C4-420C-B72F-708A68D55F9E}" srcOrd="1" destOrd="0" presId="urn:microsoft.com/office/officeart/2005/8/layout/list1"/>
    <dgm:cxn modelId="{562511D0-A223-4751-8F8E-B10B659C4D1B}" type="presParOf" srcId="{3F0128C6-4475-4562-80E9-ACD906BE948A}" destId="{3F167D5B-2AAE-4BEE-AAFC-3539E0A87AEC}" srcOrd="2" destOrd="0" presId="urn:microsoft.com/office/officeart/2005/8/layout/list1"/>
    <dgm:cxn modelId="{EBF019BD-F641-4995-BCAC-4BF0C8D23FA4}" type="presParOf" srcId="{3F0128C6-4475-4562-80E9-ACD906BE948A}" destId="{E93607E9-AE1B-41D5-BD8F-86FFC48B8C7D}" srcOrd="3" destOrd="0" presId="urn:microsoft.com/office/officeart/2005/8/layout/list1"/>
    <dgm:cxn modelId="{E8262350-8E34-48F7-96C4-A37FF03ECDAB}" type="presParOf" srcId="{3F0128C6-4475-4562-80E9-ACD906BE948A}" destId="{84D1E63F-0A51-4D8D-A4E0-BB6DA04D54FA}" srcOrd="4" destOrd="0" presId="urn:microsoft.com/office/officeart/2005/8/layout/list1"/>
    <dgm:cxn modelId="{96E661D7-F55F-40E2-801B-D901BC8FA1EA}" type="presParOf" srcId="{84D1E63F-0A51-4D8D-A4E0-BB6DA04D54FA}" destId="{0DD850B7-4C26-4403-BE6E-DE36679F9139}" srcOrd="0" destOrd="0" presId="urn:microsoft.com/office/officeart/2005/8/layout/list1"/>
    <dgm:cxn modelId="{AAA64ECC-7087-4660-AF1B-A9D95994B5C6}" type="presParOf" srcId="{84D1E63F-0A51-4D8D-A4E0-BB6DA04D54FA}" destId="{DE727948-5B1C-469E-AB30-E9276DF1DE04}" srcOrd="1" destOrd="0" presId="urn:microsoft.com/office/officeart/2005/8/layout/list1"/>
    <dgm:cxn modelId="{542347A9-E73D-4E28-82A9-DAC2D9149FCF}" type="presParOf" srcId="{3F0128C6-4475-4562-80E9-ACD906BE948A}" destId="{B98348B3-EC09-4891-88F1-4DF21DE4A773}" srcOrd="5" destOrd="0" presId="urn:microsoft.com/office/officeart/2005/8/layout/list1"/>
    <dgm:cxn modelId="{9F356584-3864-4A1F-A3C8-8A4C223081FB}" type="presParOf" srcId="{3F0128C6-4475-4562-80E9-ACD906BE948A}" destId="{7C5DC406-0AEC-4804-A194-8D6A96D973BC}" srcOrd="6" destOrd="0" presId="urn:microsoft.com/office/officeart/2005/8/layout/list1"/>
    <dgm:cxn modelId="{D2D99B93-FA06-4F8E-9529-9557E8519725}" type="presParOf" srcId="{3F0128C6-4475-4562-80E9-ACD906BE948A}" destId="{30EDF8F1-795E-4730-BC9B-2A337BD30534}" srcOrd="7" destOrd="0" presId="urn:microsoft.com/office/officeart/2005/8/layout/list1"/>
    <dgm:cxn modelId="{20CD9E7B-E6C9-4CD8-AC00-C4707A94DEDD}" type="presParOf" srcId="{3F0128C6-4475-4562-80E9-ACD906BE948A}" destId="{1E95772F-1A3A-4C02-B0A9-2BC928A908E7}" srcOrd="8" destOrd="0" presId="urn:microsoft.com/office/officeart/2005/8/layout/list1"/>
    <dgm:cxn modelId="{482492CF-24AF-4E3A-96A7-56625AE3383A}" type="presParOf" srcId="{1E95772F-1A3A-4C02-B0A9-2BC928A908E7}" destId="{EA624CD8-03A6-49FF-A79A-CDF33E610CB9}" srcOrd="0" destOrd="0" presId="urn:microsoft.com/office/officeart/2005/8/layout/list1"/>
    <dgm:cxn modelId="{D8139A5F-621D-4B0D-8E3E-676AC8E4DBA7}" type="presParOf" srcId="{1E95772F-1A3A-4C02-B0A9-2BC928A908E7}" destId="{46A1D3A4-FEB5-4B20-93D2-1B87921D21BE}" srcOrd="1" destOrd="0" presId="urn:microsoft.com/office/officeart/2005/8/layout/list1"/>
    <dgm:cxn modelId="{482C0919-CF49-4E7E-AAD0-C217FDF6FD04}" type="presParOf" srcId="{3F0128C6-4475-4562-80E9-ACD906BE948A}" destId="{D7402405-03B0-4CB4-8D28-5F8EFEAAE112}" srcOrd="9" destOrd="0" presId="urn:microsoft.com/office/officeart/2005/8/layout/list1"/>
    <dgm:cxn modelId="{432A776C-0DEB-4394-80DC-5BDB4B38F619}" type="presParOf" srcId="{3F0128C6-4475-4562-80E9-ACD906BE948A}" destId="{CCD405A3-CC7C-4B32-B1BD-1FCB2C5365CD}" srcOrd="10" destOrd="0" presId="urn:microsoft.com/office/officeart/2005/8/layout/list1"/>
    <dgm:cxn modelId="{2BB02ACF-10CF-4F54-A19F-BCC780808EDD}" type="presParOf" srcId="{3F0128C6-4475-4562-80E9-ACD906BE948A}" destId="{57D6F5EB-86ED-4805-AC1F-33A115F29049}" srcOrd="11" destOrd="0" presId="urn:microsoft.com/office/officeart/2005/8/layout/list1"/>
    <dgm:cxn modelId="{E16F391F-3B4B-448E-B9F1-772D60741A4A}" type="presParOf" srcId="{3F0128C6-4475-4562-80E9-ACD906BE948A}" destId="{7B0E196C-7818-402C-97B7-ABB5167DF0D5}" srcOrd="12" destOrd="0" presId="urn:microsoft.com/office/officeart/2005/8/layout/list1"/>
    <dgm:cxn modelId="{A8D9D8A4-40FC-491A-B4C6-DA0F36474C78}" type="presParOf" srcId="{7B0E196C-7818-402C-97B7-ABB5167DF0D5}" destId="{6574F301-E4D6-46EC-9DB5-C83A8B0654A8}" srcOrd="0" destOrd="0" presId="urn:microsoft.com/office/officeart/2005/8/layout/list1"/>
    <dgm:cxn modelId="{9F2E68D5-825C-4C15-8B0C-F7ACB5F8BE2C}" type="presParOf" srcId="{7B0E196C-7818-402C-97B7-ABB5167DF0D5}" destId="{4B367063-37D9-4DD5-BF75-06A283F831EB}" srcOrd="1" destOrd="0" presId="urn:microsoft.com/office/officeart/2005/8/layout/list1"/>
    <dgm:cxn modelId="{5D8E5C6E-0B20-43F1-9518-DDB24F1C5E85}" type="presParOf" srcId="{3F0128C6-4475-4562-80E9-ACD906BE948A}" destId="{33084EDA-210C-4DE5-B409-0967AEA2A112}" srcOrd="13" destOrd="0" presId="urn:microsoft.com/office/officeart/2005/8/layout/list1"/>
    <dgm:cxn modelId="{9E30C409-6DF6-4206-A6CC-EF790F603156}" type="presParOf" srcId="{3F0128C6-4475-4562-80E9-ACD906BE948A}" destId="{9C3F9F2C-530F-466D-8F32-7B7E68FA5FB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D2770C-6993-4F42-861C-E8E1E3FD32E1}" type="doc">
      <dgm:prSet loTypeId="urn:microsoft.com/office/officeart/2005/8/layout/vList2" loCatId="list" qsTypeId="urn:microsoft.com/office/officeart/2005/8/quickstyle/3d2#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CD80E4-1B69-4D7B-BA88-BA1962B5388F}" type="pres">
      <dgm:prSet presAssocID="{DFD2770C-6993-4F42-861C-E8E1E3FD32E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DF4BA21-ABCA-4D60-93E1-68A9540D97A7}" type="presOf" srcId="{DFD2770C-6993-4F42-861C-E8E1E3FD32E1}" destId="{86CD80E4-1B69-4D7B-BA88-BA1962B5388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0F9597-8870-4EE4-9044-E699C07B5F5E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E776FE-B1FE-4FB8-B26A-954D05BFF74E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Зачем формировать и исполнять бюджет</a:t>
          </a:r>
        </a:p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по программам?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DAF9491-35AC-4119-A612-A570FD5F6460}" type="parTrans" cxnId="{9B89AAF7-61EF-4B63-8D93-161E0273F4C1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42C6CEA-1B1A-4870-B195-ABA76EEC5A54}" type="sibTrans" cxnId="{9B89AAF7-61EF-4B63-8D93-161E0273F4C1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46F30A8-5116-47DE-8666-7FE02F2E9DCB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целях повышения эффективности и результативности бюджетных расходов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D98A85B-5E84-4E52-ADB1-87BADEF4F99B}" type="parTrans" cxnId="{95623E60-D859-4D58-96AC-D37016604689}">
      <dgm:prSet custT="1"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9A86DD9-2088-46AA-B9EC-88FE19A43220}" type="sibTrans" cxnId="{95623E60-D859-4D58-96AC-D37016604689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4ADE4D1-CDFB-4E8F-A410-7DCF16A4E79B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значения показателей являются индикатором по данному направлению деятельности и сигнализируют о плохом или хорошем результате, необходимости принятия новых решений 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5444B14-CD33-4EEB-8E06-1589B9567C74}" type="parTrans" cxnId="{800BD982-854A-4945-AB0E-86CACE5A02E9}">
      <dgm:prSet custT="1"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41DF4C8-076E-469B-BFA4-5C008311F04C}" type="sibTrans" cxnId="{800BD982-854A-4945-AB0E-86CACE5A02E9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B95B29D-ED86-41AE-8101-3029BFF94C9F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бюджетные средства направлены на достижение заданного результата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BFE54A2-9EA1-4A05-A045-883A28D082C8}" type="parTrans" cxnId="{78FAC6D2-5DFF-4289-A8D6-B98016F6ED9B}">
      <dgm:prSet custT="1"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DDE5EFF-8B38-475E-A995-179C6F061E9D}" type="sibTrans" cxnId="{78FAC6D2-5DFF-4289-A8D6-B98016F6ED9B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7053D9-33F9-4111-B87A-706A0F45782E}" type="pres">
      <dgm:prSet presAssocID="{D40F9597-8870-4EE4-9044-E699C07B5F5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2ECE8B-AC65-47E9-91ED-96DA21DBC827}" type="pres">
      <dgm:prSet presAssocID="{A5E776FE-B1FE-4FB8-B26A-954D05BFF74E}" presName="root1" presStyleCnt="0"/>
      <dgm:spPr/>
    </dgm:pt>
    <dgm:pt modelId="{6EB6669B-97E5-4EC2-AA9C-FB9D54086A66}" type="pres">
      <dgm:prSet presAssocID="{A5E776FE-B1FE-4FB8-B26A-954D05BFF74E}" presName="LevelOneTextNode" presStyleLbl="node0" presStyleIdx="0" presStyleCnt="1" custAng="0" custScaleY="79693" custLinFactNeighborX="-69089" custLinFactNeighborY="23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0CDCB1-0119-4C3E-95BF-4FD172A3B83E}" type="pres">
      <dgm:prSet presAssocID="{A5E776FE-B1FE-4FB8-B26A-954D05BFF74E}" presName="level2hierChild" presStyleCnt="0"/>
      <dgm:spPr/>
    </dgm:pt>
    <dgm:pt modelId="{9B1D2CA5-FE79-4CAA-913F-ABF166F96137}" type="pres">
      <dgm:prSet presAssocID="{6D98A85B-5E84-4E52-ADB1-87BADEF4F99B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DB5F0D18-3070-43A5-84CA-CA33B18BCAA9}" type="pres">
      <dgm:prSet presAssocID="{6D98A85B-5E84-4E52-ADB1-87BADEF4F99B}" presName="connTx" presStyleLbl="parChTrans1D2" presStyleIdx="0" presStyleCnt="3"/>
      <dgm:spPr/>
      <dgm:t>
        <a:bodyPr/>
        <a:lstStyle/>
        <a:p>
          <a:endParaRPr lang="ru-RU"/>
        </a:p>
      </dgm:t>
    </dgm:pt>
    <dgm:pt modelId="{3D0AD134-F236-4446-ABEF-0590C3367824}" type="pres">
      <dgm:prSet presAssocID="{D46F30A8-5116-47DE-8666-7FE02F2E9DCB}" presName="root2" presStyleCnt="0"/>
      <dgm:spPr/>
    </dgm:pt>
    <dgm:pt modelId="{922F2EAC-6023-4105-AEB4-417E667E13F6}" type="pres">
      <dgm:prSet presAssocID="{D46F30A8-5116-47DE-8666-7FE02F2E9DCB}" presName="LevelTwoTextNode" presStyleLbl="node2" presStyleIdx="0" presStyleCnt="3" custScaleX="151730" custScaleY="1127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D47082-35ED-481B-8EE7-CE4BA079DCA6}" type="pres">
      <dgm:prSet presAssocID="{D46F30A8-5116-47DE-8666-7FE02F2E9DCB}" presName="level3hierChild" presStyleCnt="0"/>
      <dgm:spPr/>
    </dgm:pt>
    <dgm:pt modelId="{731C3C80-8081-4720-B542-0A6FFB1BCEFB}" type="pres">
      <dgm:prSet presAssocID="{25444B14-CD33-4EEB-8E06-1589B9567C74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42D04CA9-FB57-45C5-A5DB-3BC7585A0FB7}" type="pres">
      <dgm:prSet presAssocID="{25444B14-CD33-4EEB-8E06-1589B9567C74}" presName="connTx" presStyleLbl="parChTrans1D2" presStyleIdx="1" presStyleCnt="3"/>
      <dgm:spPr/>
      <dgm:t>
        <a:bodyPr/>
        <a:lstStyle/>
        <a:p>
          <a:endParaRPr lang="ru-RU"/>
        </a:p>
      </dgm:t>
    </dgm:pt>
    <dgm:pt modelId="{C4482B73-5AC9-4323-B218-F4E7F54BBFFD}" type="pres">
      <dgm:prSet presAssocID="{C4ADE4D1-CDFB-4E8F-A410-7DCF16A4E79B}" presName="root2" presStyleCnt="0"/>
      <dgm:spPr/>
    </dgm:pt>
    <dgm:pt modelId="{959B9BAC-8841-4850-9A3B-106C047E9651}" type="pres">
      <dgm:prSet presAssocID="{C4ADE4D1-CDFB-4E8F-A410-7DCF16A4E79B}" presName="LevelTwoTextNode" presStyleLbl="node2" presStyleIdx="1" presStyleCnt="3" custScaleX="151730" custScaleY="1493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018A8F-CA33-4BCB-8A33-40AA8DAEDC63}" type="pres">
      <dgm:prSet presAssocID="{C4ADE4D1-CDFB-4E8F-A410-7DCF16A4E79B}" presName="level3hierChild" presStyleCnt="0"/>
      <dgm:spPr/>
    </dgm:pt>
    <dgm:pt modelId="{D0E88125-6F76-47C0-9F7D-5A9F98728076}" type="pres">
      <dgm:prSet presAssocID="{1BFE54A2-9EA1-4A05-A045-883A28D082C8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B17515AC-A46A-498C-9F80-0C31F6589175}" type="pres">
      <dgm:prSet presAssocID="{1BFE54A2-9EA1-4A05-A045-883A28D082C8}" presName="connTx" presStyleLbl="parChTrans1D2" presStyleIdx="2" presStyleCnt="3"/>
      <dgm:spPr/>
      <dgm:t>
        <a:bodyPr/>
        <a:lstStyle/>
        <a:p>
          <a:endParaRPr lang="ru-RU"/>
        </a:p>
      </dgm:t>
    </dgm:pt>
    <dgm:pt modelId="{6D239EC2-8F26-4E2E-882E-330F3D4C7D1A}" type="pres">
      <dgm:prSet presAssocID="{5B95B29D-ED86-41AE-8101-3029BFF94C9F}" presName="root2" presStyleCnt="0"/>
      <dgm:spPr/>
    </dgm:pt>
    <dgm:pt modelId="{C113AD83-4CF0-4525-B32F-642C6322C498}" type="pres">
      <dgm:prSet presAssocID="{5B95B29D-ED86-41AE-8101-3029BFF94C9F}" presName="LevelTwoTextNode" presStyleLbl="node2" presStyleIdx="2" presStyleCnt="3" custScaleX="1519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45657C-5CFE-4396-AA8F-E359E3077A93}" type="pres">
      <dgm:prSet presAssocID="{5B95B29D-ED86-41AE-8101-3029BFF94C9F}" presName="level3hierChild" presStyleCnt="0"/>
      <dgm:spPr/>
    </dgm:pt>
  </dgm:ptLst>
  <dgm:cxnLst>
    <dgm:cxn modelId="{1315AA6C-CAC2-4F78-BBE8-8055136C4D84}" type="presOf" srcId="{6D98A85B-5E84-4E52-ADB1-87BADEF4F99B}" destId="{9B1D2CA5-FE79-4CAA-913F-ABF166F96137}" srcOrd="0" destOrd="0" presId="urn:microsoft.com/office/officeart/2008/layout/HorizontalMultiLevelHierarchy"/>
    <dgm:cxn modelId="{800BD982-854A-4945-AB0E-86CACE5A02E9}" srcId="{A5E776FE-B1FE-4FB8-B26A-954D05BFF74E}" destId="{C4ADE4D1-CDFB-4E8F-A410-7DCF16A4E79B}" srcOrd="1" destOrd="0" parTransId="{25444B14-CD33-4EEB-8E06-1589B9567C74}" sibTransId="{041DF4C8-076E-469B-BFA4-5C008311F04C}"/>
    <dgm:cxn modelId="{6F4E18A0-7419-4528-A73A-408438546852}" type="presOf" srcId="{25444B14-CD33-4EEB-8E06-1589B9567C74}" destId="{731C3C80-8081-4720-B542-0A6FFB1BCEFB}" srcOrd="0" destOrd="0" presId="urn:microsoft.com/office/officeart/2008/layout/HorizontalMultiLevelHierarchy"/>
    <dgm:cxn modelId="{A5A8B39F-B064-47A6-B50F-17C5EA2E0499}" type="presOf" srcId="{6D98A85B-5E84-4E52-ADB1-87BADEF4F99B}" destId="{DB5F0D18-3070-43A5-84CA-CA33B18BCAA9}" srcOrd="1" destOrd="0" presId="urn:microsoft.com/office/officeart/2008/layout/HorizontalMultiLevelHierarchy"/>
    <dgm:cxn modelId="{485331E3-545C-4B6C-B8F1-42CDCEEEFE95}" type="presOf" srcId="{25444B14-CD33-4EEB-8E06-1589B9567C74}" destId="{42D04CA9-FB57-45C5-A5DB-3BC7585A0FB7}" srcOrd="1" destOrd="0" presId="urn:microsoft.com/office/officeart/2008/layout/HorizontalMultiLevelHierarchy"/>
    <dgm:cxn modelId="{27786C9C-FFD3-4EC3-B5BE-677848C493E3}" type="presOf" srcId="{1BFE54A2-9EA1-4A05-A045-883A28D082C8}" destId="{B17515AC-A46A-498C-9F80-0C31F6589175}" srcOrd="1" destOrd="0" presId="urn:microsoft.com/office/officeart/2008/layout/HorizontalMultiLevelHierarchy"/>
    <dgm:cxn modelId="{FB9115F6-0F0F-488F-81A5-DB340195F093}" type="presOf" srcId="{5B95B29D-ED86-41AE-8101-3029BFF94C9F}" destId="{C113AD83-4CF0-4525-B32F-642C6322C498}" srcOrd="0" destOrd="0" presId="urn:microsoft.com/office/officeart/2008/layout/HorizontalMultiLevelHierarchy"/>
    <dgm:cxn modelId="{19485B21-5EEA-4DB2-8F51-C50BAF51A2D8}" type="presOf" srcId="{D46F30A8-5116-47DE-8666-7FE02F2E9DCB}" destId="{922F2EAC-6023-4105-AEB4-417E667E13F6}" srcOrd="0" destOrd="0" presId="urn:microsoft.com/office/officeart/2008/layout/HorizontalMultiLevelHierarchy"/>
    <dgm:cxn modelId="{78FAC6D2-5DFF-4289-A8D6-B98016F6ED9B}" srcId="{A5E776FE-B1FE-4FB8-B26A-954D05BFF74E}" destId="{5B95B29D-ED86-41AE-8101-3029BFF94C9F}" srcOrd="2" destOrd="0" parTransId="{1BFE54A2-9EA1-4A05-A045-883A28D082C8}" sibTransId="{1DDE5EFF-8B38-475E-A995-179C6F061E9D}"/>
    <dgm:cxn modelId="{9B89AAF7-61EF-4B63-8D93-161E0273F4C1}" srcId="{D40F9597-8870-4EE4-9044-E699C07B5F5E}" destId="{A5E776FE-B1FE-4FB8-B26A-954D05BFF74E}" srcOrd="0" destOrd="0" parTransId="{9DAF9491-35AC-4119-A612-A570FD5F6460}" sibTransId="{942C6CEA-1B1A-4870-B195-ABA76EEC5A54}"/>
    <dgm:cxn modelId="{95623E60-D859-4D58-96AC-D37016604689}" srcId="{A5E776FE-B1FE-4FB8-B26A-954D05BFF74E}" destId="{D46F30A8-5116-47DE-8666-7FE02F2E9DCB}" srcOrd="0" destOrd="0" parTransId="{6D98A85B-5E84-4E52-ADB1-87BADEF4F99B}" sibTransId="{89A86DD9-2088-46AA-B9EC-88FE19A43220}"/>
    <dgm:cxn modelId="{0430E7D1-4B00-4420-A47C-E1F051760F52}" type="presOf" srcId="{1BFE54A2-9EA1-4A05-A045-883A28D082C8}" destId="{D0E88125-6F76-47C0-9F7D-5A9F98728076}" srcOrd="0" destOrd="0" presId="urn:microsoft.com/office/officeart/2008/layout/HorizontalMultiLevelHierarchy"/>
    <dgm:cxn modelId="{16216090-4DC8-4890-BE44-B6C789043503}" type="presOf" srcId="{A5E776FE-B1FE-4FB8-B26A-954D05BFF74E}" destId="{6EB6669B-97E5-4EC2-AA9C-FB9D54086A66}" srcOrd="0" destOrd="0" presId="urn:microsoft.com/office/officeart/2008/layout/HorizontalMultiLevelHierarchy"/>
    <dgm:cxn modelId="{B96A8D55-E5E8-427B-9B6D-D9ED33B949E9}" type="presOf" srcId="{D40F9597-8870-4EE4-9044-E699C07B5F5E}" destId="{FF7053D9-33F9-4111-B87A-706A0F45782E}" srcOrd="0" destOrd="0" presId="urn:microsoft.com/office/officeart/2008/layout/HorizontalMultiLevelHierarchy"/>
    <dgm:cxn modelId="{75CB8AE0-EADB-4F84-80B5-E4EB57D306E6}" type="presOf" srcId="{C4ADE4D1-CDFB-4E8F-A410-7DCF16A4E79B}" destId="{959B9BAC-8841-4850-9A3B-106C047E9651}" srcOrd="0" destOrd="0" presId="urn:microsoft.com/office/officeart/2008/layout/HorizontalMultiLevelHierarchy"/>
    <dgm:cxn modelId="{0B5978FB-FC4A-4C02-B68E-4ADBC21ECBCE}" type="presParOf" srcId="{FF7053D9-33F9-4111-B87A-706A0F45782E}" destId="{602ECE8B-AC65-47E9-91ED-96DA21DBC827}" srcOrd="0" destOrd="0" presId="urn:microsoft.com/office/officeart/2008/layout/HorizontalMultiLevelHierarchy"/>
    <dgm:cxn modelId="{85295900-2F13-43F3-92A0-01B6A897BF18}" type="presParOf" srcId="{602ECE8B-AC65-47E9-91ED-96DA21DBC827}" destId="{6EB6669B-97E5-4EC2-AA9C-FB9D54086A66}" srcOrd="0" destOrd="0" presId="urn:microsoft.com/office/officeart/2008/layout/HorizontalMultiLevelHierarchy"/>
    <dgm:cxn modelId="{497307A5-F84A-4D96-950B-AB203511B2E4}" type="presParOf" srcId="{602ECE8B-AC65-47E9-91ED-96DA21DBC827}" destId="{850CDCB1-0119-4C3E-95BF-4FD172A3B83E}" srcOrd="1" destOrd="0" presId="urn:microsoft.com/office/officeart/2008/layout/HorizontalMultiLevelHierarchy"/>
    <dgm:cxn modelId="{D2BF678B-7B2E-49AC-B013-EFC1563EDB0E}" type="presParOf" srcId="{850CDCB1-0119-4C3E-95BF-4FD172A3B83E}" destId="{9B1D2CA5-FE79-4CAA-913F-ABF166F96137}" srcOrd="0" destOrd="0" presId="urn:microsoft.com/office/officeart/2008/layout/HorizontalMultiLevelHierarchy"/>
    <dgm:cxn modelId="{C012778B-EEB3-467F-8B4F-013B94A55D69}" type="presParOf" srcId="{9B1D2CA5-FE79-4CAA-913F-ABF166F96137}" destId="{DB5F0D18-3070-43A5-84CA-CA33B18BCAA9}" srcOrd="0" destOrd="0" presId="urn:microsoft.com/office/officeart/2008/layout/HorizontalMultiLevelHierarchy"/>
    <dgm:cxn modelId="{437D5477-CBD1-4F0A-B1AF-4F82C8F891E6}" type="presParOf" srcId="{850CDCB1-0119-4C3E-95BF-4FD172A3B83E}" destId="{3D0AD134-F236-4446-ABEF-0590C3367824}" srcOrd="1" destOrd="0" presId="urn:microsoft.com/office/officeart/2008/layout/HorizontalMultiLevelHierarchy"/>
    <dgm:cxn modelId="{6100F9A7-2E8C-4F67-8B83-C23BE575F39D}" type="presParOf" srcId="{3D0AD134-F236-4446-ABEF-0590C3367824}" destId="{922F2EAC-6023-4105-AEB4-417E667E13F6}" srcOrd="0" destOrd="0" presId="urn:microsoft.com/office/officeart/2008/layout/HorizontalMultiLevelHierarchy"/>
    <dgm:cxn modelId="{CBADA64A-FD24-4986-A8F3-3312E36F5CE5}" type="presParOf" srcId="{3D0AD134-F236-4446-ABEF-0590C3367824}" destId="{C2D47082-35ED-481B-8EE7-CE4BA079DCA6}" srcOrd="1" destOrd="0" presId="urn:microsoft.com/office/officeart/2008/layout/HorizontalMultiLevelHierarchy"/>
    <dgm:cxn modelId="{8004E117-3ED8-4530-9CF5-E6F8113ED9E3}" type="presParOf" srcId="{850CDCB1-0119-4C3E-95BF-4FD172A3B83E}" destId="{731C3C80-8081-4720-B542-0A6FFB1BCEFB}" srcOrd="2" destOrd="0" presId="urn:microsoft.com/office/officeart/2008/layout/HorizontalMultiLevelHierarchy"/>
    <dgm:cxn modelId="{1782F589-A612-4253-A3B2-234712DE9F9D}" type="presParOf" srcId="{731C3C80-8081-4720-B542-0A6FFB1BCEFB}" destId="{42D04CA9-FB57-45C5-A5DB-3BC7585A0FB7}" srcOrd="0" destOrd="0" presId="urn:microsoft.com/office/officeart/2008/layout/HorizontalMultiLevelHierarchy"/>
    <dgm:cxn modelId="{EB8664D3-D762-4202-90BC-243DF22DA0EF}" type="presParOf" srcId="{850CDCB1-0119-4C3E-95BF-4FD172A3B83E}" destId="{C4482B73-5AC9-4323-B218-F4E7F54BBFFD}" srcOrd="3" destOrd="0" presId="urn:microsoft.com/office/officeart/2008/layout/HorizontalMultiLevelHierarchy"/>
    <dgm:cxn modelId="{40731858-B3E3-421C-B865-299F13E0233A}" type="presParOf" srcId="{C4482B73-5AC9-4323-B218-F4E7F54BBFFD}" destId="{959B9BAC-8841-4850-9A3B-106C047E9651}" srcOrd="0" destOrd="0" presId="urn:microsoft.com/office/officeart/2008/layout/HorizontalMultiLevelHierarchy"/>
    <dgm:cxn modelId="{04B708C9-A1CB-4389-91C4-22893582E736}" type="presParOf" srcId="{C4482B73-5AC9-4323-B218-F4E7F54BBFFD}" destId="{15018A8F-CA33-4BCB-8A33-40AA8DAEDC63}" srcOrd="1" destOrd="0" presId="urn:microsoft.com/office/officeart/2008/layout/HorizontalMultiLevelHierarchy"/>
    <dgm:cxn modelId="{F1D644DA-E907-49AA-B62B-A8C3F261002F}" type="presParOf" srcId="{850CDCB1-0119-4C3E-95BF-4FD172A3B83E}" destId="{D0E88125-6F76-47C0-9F7D-5A9F98728076}" srcOrd="4" destOrd="0" presId="urn:microsoft.com/office/officeart/2008/layout/HorizontalMultiLevelHierarchy"/>
    <dgm:cxn modelId="{AF7DD0E7-AD10-4ACC-BD53-7D6451CE71AA}" type="presParOf" srcId="{D0E88125-6F76-47C0-9F7D-5A9F98728076}" destId="{B17515AC-A46A-498C-9F80-0C31F6589175}" srcOrd="0" destOrd="0" presId="urn:microsoft.com/office/officeart/2008/layout/HorizontalMultiLevelHierarchy"/>
    <dgm:cxn modelId="{9D91C949-0420-43F4-A3C1-0D85841F6D65}" type="presParOf" srcId="{850CDCB1-0119-4C3E-95BF-4FD172A3B83E}" destId="{6D239EC2-8F26-4E2E-882E-330F3D4C7D1A}" srcOrd="5" destOrd="0" presId="urn:microsoft.com/office/officeart/2008/layout/HorizontalMultiLevelHierarchy"/>
    <dgm:cxn modelId="{7B5996CE-C14B-48B4-B16B-FBC535F34001}" type="presParOf" srcId="{6D239EC2-8F26-4E2E-882E-330F3D4C7D1A}" destId="{C113AD83-4CF0-4525-B32F-642C6322C498}" srcOrd="0" destOrd="0" presId="urn:microsoft.com/office/officeart/2008/layout/HorizontalMultiLevelHierarchy"/>
    <dgm:cxn modelId="{304CBC34-8990-4BE1-952C-453C4F337048}" type="presParOf" srcId="{6D239EC2-8F26-4E2E-882E-330F3D4C7D1A}" destId="{FC45657C-5CFE-4396-AA8F-E359E3077A9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DB9FC5-F42B-4B0E-86CE-7C42168C61B9}" type="doc">
      <dgm:prSet loTypeId="urn:microsoft.com/office/officeart/2005/8/layout/vList2" loCatId="list" qsTypeId="urn:microsoft.com/office/officeart/2005/8/quickstyle/3d2#2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8491E20-425F-4347-8A02-E81B2F186142}">
      <dgm:prSet custT="1"/>
      <dgm:spPr/>
      <dgm:t>
        <a:bodyPr/>
        <a:lstStyle/>
        <a:p>
          <a:pPr algn="ctr" rtl="0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Расходы на образование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42F38178-A846-4CBA-A5EC-09DC617BCF4D}" type="parTrans" cxnId="{3C4E2F1D-6B73-436E-9491-8D7417AC1A0A}">
      <dgm:prSet/>
      <dgm:spPr/>
      <dgm:t>
        <a:bodyPr/>
        <a:lstStyle/>
        <a:p>
          <a:endParaRPr lang="ru-RU" sz="2000">
            <a:latin typeface="Arial Narrow" pitchFamily="34" charset="0"/>
          </a:endParaRPr>
        </a:p>
      </dgm:t>
    </dgm:pt>
    <dgm:pt modelId="{BB51856C-6E0B-450E-83F0-59A1D2C149F9}" type="sibTrans" cxnId="{3C4E2F1D-6B73-436E-9491-8D7417AC1A0A}">
      <dgm:prSet/>
      <dgm:spPr/>
      <dgm:t>
        <a:bodyPr/>
        <a:lstStyle/>
        <a:p>
          <a:endParaRPr lang="ru-RU" sz="2000">
            <a:latin typeface="Arial Narrow" pitchFamily="34" charset="0"/>
          </a:endParaRPr>
        </a:p>
      </dgm:t>
    </dgm:pt>
    <dgm:pt modelId="{BC1C17F5-C9C9-41DC-8F26-C711235599B9}" type="pres">
      <dgm:prSet presAssocID="{35DB9FC5-F42B-4B0E-86CE-7C42168C61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34AC0D-C1D7-4920-9AAE-B5C9FCD59B75}" type="pres">
      <dgm:prSet presAssocID="{A8491E20-425F-4347-8A02-E81B2F186142}" presName="parentText" presStyleLbl="node1" presStyleIdx="0" presStyleCnt="1" custLinFactNeighborX="-3617" custLinFactNeighborY="187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6F5EB2-E074-4BDE-BF05-F08EE78A5A0C}" type="presOf" srcId="{35DB9FC5-F42B-4B0E-86CE-7C42168C61B9}" destId="{BC1C17F5-C9C9-41DC-8F26-C711235599B9}" srcOrd="0" destOrd="0" presId="urn:microsoft.com/office/officeart/2005/8/layout/vList2"/>
    <dgm:cxn modelId="{5A9D8917-4C8A-4A04-A87C-818B2E5D482A}" type="presOf" srcId="{A8491E20-425F-4347-8A02-E81B2F186142}" destId="{0734AC0D-C1D7-4920-9AAE-B5C9FCD59B75}" srcOrd="0" destOrd="0" presId="urn:microsoft.com/office/officeart/2005/8/layout/vList2"/>
    <dgm:cxn modelId="{3C4E2F1D-6B73-436E-9491-8D7417AC1A0A}" srcId="{35DB9FC5-F42B-4B0E-86CE-7C42168C61B9}" destId="{A8491E20-425F-4347-8A02-E81B2F186142}" srcOrd="0" destOrd="0" parTransId="{42F38178-A846-4CBA-A5EC-09DC617BCF4D}" sibTransId="{BB51856C-6E0B-450E-83F0-59A1D2C149F9}"/>
    <dgm:cxn modelId="{5E4BBF75-A6F9-4B0F-92F2-64BDFE28A4E8}" type="presParOf" srcId="{BC1C17F5-C9C9-41DC-8F26-C711235599B9}" destId="{0734AC0D-C1D7-4920-9AAE-B5C9FCD59B7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4137367-369C-4930-B0EE-C143AB9253E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6A3C4A-F4CD-4F86-8515-C72A97B0AD6D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Цели: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C0924A35-F5CB-4D78-B49F-6F7B3F52DF42}" type="parTrans" cxnId="{7BB2B65F-CA81-46CC-B5FA-D4CD05D510C9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623AD2EA-DC91-4E7C-8808-7AD7A1979C8E}" type="sibTrans" cxnId="{7BB2B65F-CA81-46CC-B5FA-D4CD05D510C9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AC1964FF-B6FF-41A8-B512-FDFB995098B8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• Обеспечение доступности качественного образования, соответствующего современным требованиям, отвечающего потребностям общества и каждого жителя Мелекесского района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78D36253-4205-4A99-8697-8F9DAAD3DC3E}" type="parTrans" cxnId="{DAA736E4-D1B8-4BFC-9166-F247C5BE48D3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9AEF0775-140A-41CC-ACA1-FF4CD1B8CA85}" type="sibTrans" cxnId="{DAA736E4-D1B8-4BFC-9166-F247C5BE48D3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444534F8-CB44-4F36-BF35-1EF1C6F73591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• Обеспечение эффективной системы социализации и самореализации молодежи, развитию потенциала молодежи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F3E6B24-0026-4FA8-A8A3-7EB7740C538D}" type="parTrans" cxnId="{C682A6DB-548C-4DB7-B42A-07805B2286DD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1A952E5A-7EE6-48BB-A085-86E88AFEDB10}" type="sibTrans" cxnId="{C682A6DB-548C-4DB7-B42A-07805B2286DD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645FB512-F833-40CA-ADF3-1090542EF1C9}" type="pres">
      <dgm:prSet presAssocID="{E4137367-369C-4930-B0EE-C143AB9253E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1BC69B5-C4BD-4799-AD0A-CB1B294D92ED}" type="pres">
      <dgm:prSet presAssocID="{566A3C4A-F4CD-4F86-8515-C72A97B0AD6D}" presName="thickLine" presStyleLbl="alignNode1" presStyleIdx="0" presStyleCnt="3"/>
      <dgm:spPr/>
    </dgm:pt>
    <dgm:pt modelId="{20EA2F5F-371A-4AF4-B584-AAE1E53B3384}" type="pres">
      <dgm:prSet presAssocID="{566A3C4A-F4CD-4F86-8515-C72A97B0AD6D}" presName="horz1" presStyleCnt="0"/>
      <dgm:spPr/>
    </dgm:pt>
    <dgm:pt modelId="{7D608E24-193C-4167-A4FA-D7F6A57AC103}" type="pres">
      <dgm:prSet presAssocID="{566A3C4A-F4CD-4F86-8515-C72A97B0AD6D}" presName="tx1" presStyleLbl="revTx" presStyleIdx="0" presStyleCnt="3" custScaleY="33676" custLinFactNeighborY="-6027"/>
      <dgm:spPr/>
      <dgm:t>
        <a:bodyPr/>
        <a:lstStyle/>
        <a:p>
          <a:endParaRPr lang="ru-RU"/>
        </a:p>
      </dgm:t>
    </dgm:pt>
    <dgm:pt modelId="{13C4BF49-6EAC-45A3-917F-782E18681852}" type="pres">
      <dgm:prSet presAssocID="{566A3C4A-F4CD-4F86-8515-C72A97B0AD6D}" presName="vert1" presStyleCnt="0"/>
      <dgm:spPr/>
    </dgm:pt>
    <dgm:pt modelId="{FD5E30CE-31B2-4194-A21E-F2790CE6F43B}" type="pres">
      <dgm:prSet presAssocID="{AC1964FF-B6FF-41A8-B512-FDFB995098B8}" presName="thickLine" presStyleLbl="alignNode1" presStyleIdx="1" presStyleCnt="3" custLinFactNeighborX="840" custLinFactNeighborY="-37079"/>
      <dgm:spPr/>
    </dgm:pt>
    <dgm:pt modelId="{1B20BE82-E77E-48FA-BCCF-664AC05318A9}" type="pres">
      <dgm:prSet presAssocID="{AC1964FF-B6FF-41A8-B512-FDFB995098B8}" presName="horz1" presStyleCnt="0"/>
      <dgm:spPr/>
    </dgm:pt>
    <dgm:pt modelId="{660C1AB7-03E1-4FF0-B730-8F82C68DBF4D}" type="pres">
      <dgm:prSet presAssocID="{AC1964FF-B6FF-41A8-B512-FDFB995098B8}" presName="tx1" presStyleLbl="revTx" presStyleIdx="1" presStyleCnt="3" custScaleY="43649" custLinFactNeighborY="-5727"/>
      <dgm:spPr/>
      <dgm:t>
        <a:bodyPr/>
        <a:lstStyle/>
        <a:p>
          <a:endParaRPr lang="ru-RU"/>
        </a:p>
      </dgm:t>
    </dgm:pt>
    <dgm:pt modelId="{BA26DBA6-0150-4588-A1A2-8EAC6E293D63}" type="pres">
      <dgm:prSet presAssocID="{AC1964FF-B6FF-41A8-B512-FDFB995098B8}" presName="vert1" presStyleCnt="0"/>
      <dgm:spPr/>
    </dgm:pt>
    <dgm:pt modelId="{CA109D9E-3E2B-453E-B7F5-0809A7F43C70}" type="pres">
      <dgm:prSet presAssocID="{444534F8-CB44-4F36-BF35-1EF1C6F73591}" presName="thickLine" presStyleLbl="alignNode1" presStyleIdx="2" presStyleCnt="3"/>
      <dgm:spPr/>
    </dgm:pt>
    <dgm:pt modelId="{06F24844-63FD-4654-9E0C-A0DA738EDBAC}" type="pres">
      <dgm:prSet presAssocID="{444534F8-CB44-4F36-BF35-1EF1C6F73591}" presName="horz1" presStyleCnt="0"/>
      <dgm:spPr/>
    </dgm:pt>
    <dgm:pt modelId="{8143E3D9-9632-465D-A830-C5800AA6273E}" type="pres">
      <dgm:prSet presAssocID="{444534F8-CB44-4F36-BF35-1EF1C6F73591}" presName="tx1" presStyleLbl="revTx" presStyleIdx="2" presStyleCnt="3" custScaleY="36515" custLinFactY="15404" custLinFactNeighborY="100000"/>
      <dgm:spPr/>
      <dgm:t>
        <a:bodyPr/>
        <a:lstStyle/>
        <a:p>
          <a:endParaRPr lang="ru-RU"/>
        </a:p>
      </dgm:t>
    </dgm:pt>
    <dgm:pt modelId="{53376D2E-A20F-4686-83A0-72046D1E56A5}" type="pres">
      <dgm:prSet presAssocID="{444534F8-CB44-4F36-BF35-1EF1C6F73591}" presName="vert1" presStyleCnt="0"/>
      <dgm:spPr/>
    </dgm:pt>
  </dgm:ptLst>
  <dgm:cxnLst>
    <dgm:cxn modelId="{7BB2B65F-CA81-46CC-B5FA-D4CD05D510C9}" srcId="{E4137367-369C-4930-B0EE-C143AB9253E7}" destId="{566A3C4A-F4CD-4F86-8515-C72A97B0AD6D}" srcOrd="0" destOrd="0" parTransId="{C0924A35-F5CB-4D78-B49F-6F7B3F52DF42}" sibTransId="{623AD2EA-DC91-4E7C-8808-7AD7A1979C8E}"/>
    <dgm:cxn modelId="{ECA682AE-AA82-433C-B4BB-90659AE1EC33}" type="presOf" srcId="{AC1964FF-B6FF-41A8-B512-FDFB995098B8}" destId="{660C1AB7-03E1-4FF0-B730-8F82C68DBF4D}" srcOrd="0" destOrd="0" presId="urn:microsoft.com/office/officeart/2008/layout/LinedList"/>
    <dgm:cxn modelId="{534C73BB-1F0A-4594-9D17-35DFCDAD1525}" type="presOf" srcId="{566A3C4A-F4CD-4F86-8515-C72A97B0AD6D}" destId="{7D608E24-193C-4167-A4FA-D7F6A57AC103}" srcOrd="0" destOrd="0" presId="urn:microsoft.com/office/officeart/2008/layout/LinedList"/>
    <dgm:cxn modelId="{C682A6DB-548C-4DB7-B42A-07805B2286DD}" srcId="{E4137367-369C-4930-B0EE-C143AB9253E7}" destId="{444534F8-CB44-4F36-BF35-1EF1C6F73591}" srcOrd="2" destOrd="0" parTransId="{0F3E6B24-0026-4FA8-A8A3-7EB7740C538D}" sibTransId="{1A952E5A-7EE6-48BB-A085-86E88AFEDB10}"/>
    <dgm:cxn modelId="{3B9DE520-E832-4307-96F7-7B1633A01323}" type="presOf" srcId="{444534F8-CB44-4F36-BF35-1EF1C6F73591}" destId="{8143E3D9-9632-465D-A830-C5800AA6273E}" srcOrd="0" destOrd="0" presId="urn:microsoft.com/office/officeart/2008/layout/LinedList"/>
    <dgm:cxn modelId="{0A68C963-9792-4B37-B043-FA95415E44A0}" type="presOf" srcId="{E4137367-369C-4930-B0EE-C143AB9253E7}" destId="{645FB512-F833-40CA-ADF3-1090542EF1C9}" srcOrd="0" destOrd="0" presId="urn:microsoft.com/office/officeart/2008/layout/LinedList"/>
    <dgm:cxn modelId="{DAA736E4-D1B8-4BFC-9166-F247C5BE48D3}" srcId="{E4137367-369C-4930-B0EE-C143AB9253E7}" destId="{AC1964FF-B6FF-41A8-B512-FDFB995098B8}" srcOrd="1" destOrd="0" parTransId="{78D36253-4205-4A99-8697-8F9DAAD3DC3E}" sibTransId="{9AEF0775-140A-41CC-ACA1-FF4CD1B8CA85}"/>
    <dgm:cxn modelId="{9952E133-7913-48A0-BC72-75780BE90F24}" type="presParOf" srcId="{645FB512-F833-40CA-ADF3-1090542EF1C9}" destId="{11BC69B5-C4BD-4799-AD0A-CB1B294D92ED}" srcOrd="0" destOrd="0" presId="urn:microsoft.com/office/officeart/2008/layout/LinedList"/>
    <dgm:cxn modelId="{813FDFB9-A67B-4DE0-8236-2A2436AA18F0}" type="presParOf" srcId="{645FB512-F833-40CA-ADF3-1090542EF1C9}" destId="{20EA2F5F-371A-4AF4-B584-AAE1E53B3384}" srcOrd="1" destOrd="0" presId="urn:microsoft.com/office/officeart/2008/layout/LinedList"/>
    <dgm:cxn modelId="{7571DBB7-CF4A-46C4-ABF1-D7691BD09A21}" type="presParOf" srcId="{20EA2F5F-371A-4AF4-B584-AAE1E53B3384}" destId="{7D608E24-193C-4167-A4FA-D7F6A57AC103}" srcOrd="0" destOrd="0" presId="urn:microsoft.com/office/officeart/2008/layout/LinedList"/>
    <dgm:cxn modelId="{0FF2EADA-81E4-4FD9-9CFE-2DA200979045}" type="presParOf" srcId="{20EA2F5F-371A-4AF4-B584-AAE1E53B3384}" destId="{13C4BF49-6EAC-45A3-917F-782E18681852}" srcOrd="1" destOrd="0" presId="urn:microsoft.com/office/officeart/2008/layout/LinedList"/>
    <dgm:cxn modelId="{4AFEA296-16E2-4A48-B18C-A15A181A5112}" type="presParOf" srcId="{645FB512-F833-40CA-ADF3-1090542EF1C9}" destId="{FD5E30CE-31B2-4194-A21E-F2790CE6F43B}" srcOrd="2" destOrd="0" presId="urn:microsoft.com/office/officeart/2008/layout/LinedList"/>
    <dgm:cxn modelId="{AC42F9B5-C3E5-44A3-92A8-80BF32F7F059}" type="presParOf" srcId="{645FB512-F833-40CA-ADF3-1090542EF1C9}" destId="{1B20BE82-E77E-48FA-BCCF-664AC05318A9}" srcOrd="3" destOrd="0" presId="urn:microsoft.com/office/officeart/2008/layout/LinedList"/>
    <dgm:cxn modelId="{DD7310B0-48CD-4AF3-BBD0-ECBC1DCA7F41}" type="presParOf" srcId="{1B20BE82-E77E-48FA-BCCF-664AC05318A9}" destId="{660C1AB7-03E1-4FF0-B730-8F82C68DBF4D}" srcOrd="0" destOrd="0" presId="urn:microsoft.com/office/officeart/2008/layout/LinedList"/>
    <dgm:cxn modelId="{99DB408B-7E0E-499E-B198-2D9921085A1A}" type="presParOf" srcId="{1B20BE82-E77E-48FA-BCCF-664AC05318A9}" destId="{BA26DBA6-0150-4588-A1A2-8EAC6E293D63}" srcOrd="1" destOrd="0" presId="urn:microsoft.com/office/officeart/2008/layout/LinedList"/>
    <dgm:cxn modelId="{C94244DF-BBDE-4CC4-8972-9D73AB3134E5}" type="presParOf" srcId="{645FB512-F833-40CA-ADF3-1090542EF1C9}" destId="{CA109D9E-3E2B-453E-B7F5-0809A7F43C70}" srcOrd="4" destOrd="0" presId="urn:microsoft.com/office/officeart/2008/layout/LinedList"/>
    <dgm:cxn modelId="{28F19E9D-0681-426A-B99B-27625C770536}" type="presParOf" srcId="{645FB512-F833-40CA-ADF3-1090542EF1C9}" destId="{06F24844-63FD-4654-9E0C-A0DA738EDBAC}" srcOrd="5" destOrd="0" presId="urn:microsoft.com/office/officeart/2008/layout/LinedList"/>
    <dgm:cxn modelId="{F2766E5C-ABB7-4FD2-8FDC-6C03F8185D16}" type="presParOf" srcId="{06F24844-63FD-4654-9E0C-A0DA738EDBAC}" destId="{8143E3D9-9632-465D-A830-C5800AA6273E}" srcOrd="0" destOrd="0" presId="urn:microsoft.com/office/officeart/2008/layout/LinedList"/>
    <dgm:cxn modelId="{C9F4908F-0ADF-4665-8ADC-018E833083FE}" type="presParOf" srcId="{06F24844-63FD-4654-9E0C-A0DA738EDBAC}" destId="{53376D2E-A20F-4686-83A0-72046D1E56A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402A16E-D067-43C1-A8BB-1E4F3AD8A4CB}" type="doc">
      <dgm:prSet loTypeId="urn:microsoft.com/office/officeart/2005/8/layout/vList2" loCatId="list" qsTypeId="urn:microsoft.com/office/officeart/2005/8/quickstyle/3d2#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C55C72-6CFC-4004-AB8D-0625F3CE30D7}">
      <dgm:prSet custT="1"/>
      <dgm:spPr/>
      <dgm:t>
        <a:bodyPr/>
        <a:lstStyle/>
        <a:p>
          <a:pPr algn="ctr" rtl="0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Культура, кинематография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8F0A06B6-8FCD-421A-B62C-3E4F79E977F5}" type="parTrans" cxnId="{2FA97A64-D65B-4845-8EB2-0687E85D39CA}">
      <dgm:prSet/>
      <dgm:spPr/>
      <dgm:t>
        <a:bodyPr/>
        <a:lstStyle/>
        <a:p>
          <a:endParaRPr lang="ru-RU" sz="2000" b="1">
            <a:latin typeface="Arial Narrow" pitchFamily="34" charset="0"/>
          </a:endParaRPr>
        </a:p>
      </dgm:t>
    </dgm:pt>
    <dgm:pt modelId="{D8DAEAA3-E613-4B4C-9BB3-4C450F5C49D5}" type="sibTrans" cxnId="{2FA97A64-D65B-4845-8EB2-0687E85D39CA}">
      <dgm:prSet/>
      <dgm:spPr/>
      <dgm:t>
        <a:bodyPr/>
        <a:lstStyle/>
        <a:p>
          <a:endParaRPr lang="ru-RU" sz="2000" b="1">
            <a:latin typeface="Arial Narrow" pitchFamily="34" charset="0"/>
          </a:endParaRPr>
        </a:p>
      </dgm:t>
    </dgm:pt>
    <dgm:pt modelId="{3E99717C-8F27-4BA3-8479-7D8F25D32DEA}" type="pres">
      <dgm:prSet presAssocID="{A402A16E-D067-43C1-A8BB-1E4F3AD8A4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BA151A-6B5D-4F4B-AD02-729B4DD605A1}" type="pres">
      <dgm:prSet presAssocID="{E6C55C72-6CFC-4004-AB8D-0625F3CE30D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A97A64-D65B-4845-8EB2-0687E85D39CA}" srcId="{A402A16E-D067-43C1-A8BB-1E4F3AD8A4CB}" destId="{E6C55C72-6CFC-4004-AB8D-0625F3CE30D7}" srcOrd="0" destOrd="0" parTransId="{8F0A06B6-8FCD-421A-B62C-3E4F79E977F5}" sibTransId="{D8DAEAA3-E613-4B4C-9BB3-4C450F5C49D5}"/>
    <dgm:cxn modelId="{DD022C86-46FF-4788-95F2-E0CF4005D839}" type="presOf" srcId="{A402A16E-D067-43C1-A8BB-1E4F3AD8A4CB}" destId="{3E99717C-8F27-4BA3-8479-7D8F25D32DEA}" srcOrd="0" destOrd="0" presId="urn:microsoft.com/office/officeart/2005/8/layout/vList2"/>
    <dgm:cxn modelId="{6A2F7CA3-0B90-4F05-8EA3-F987BEB01ACA}" type="presOf" srcId="{E6C55C72-6CFC-4004-AB8D-0625F3CE30D7}" destId="{1DBA151A-6B5D-4F4B-AD02-729B4DD605A1}" srcOrd="0" destOrd="0" presId="urn:microsoft.com/office/officeart/2005/8/layout/vList2"/>
    <dgm:cxn modelId="{24A1ADEE-F5C5-4176-B33B-E8950DD1EC02}" type="presParOf" srcId="{3E99717C-8F27-4BA3-8479-7D8F25D32DEA}" destId="{1DBA151A-6B5D-4F4B-AD02-729B4DD605A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43D6487-3D4D-4822-98AC-39B29F7BAC7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6AE6D6-9964-4B19-83A3-9588E14A7027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Цель:</a:t>
          </a:r>
        </a:p>
        <a:p>
          <a:pPr rtl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реализация стратегической роли культуры как духовно – нравственного основания развития личности, фактора обеспечения социальной стабильности и консолидации общества, а также развитие туризма для приобщения граждан к культурному и природному наследию.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9F8C7D2-66A7-4F69-B80C-ACEB7531FBBE}" type="parTrans" cxnId="{FA2E3510-C9A0-4CA5-836D-E9375C3B596D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3B60D35-5AFA-4FBF-ACC8-69EA29F6E02E}" type="sibTrans" cxnId="{FA2E3510-C9A0-4CA5-836D-E9375C3B596D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1DE06A9-1B64-475D-ACB8-FABF65D6EC4A}" type="pres">
      <dgm:prSet presAssocID="{C43D6487-3D4D-4822-98AC-39B29F7BAC7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1E7C455-1418-4D08-A442-F5D5C5CEC7BF}" type="pres">
      <dgm:prSet presAssocID="{926AE6D6-9964-4B19-83A3-9588E14A7027}" presName="thickLine" presStyleLbl="alignNode1" presStyleIdx="0" presStyleCnt="1"/>
      <dgm:spPr/>
    </dgm:pt>
    <dgm:pt modelId="{49568179-FD66-4086-8D1C-522514C246BB}" type="pres">
      <dgm:prSet presAssocID="{926AE6D6-9964-4B19-83A3-9588E14A7027}" presName="horz1" presStyleCnt="0"/>
      <dgm:spPr/>
    </dgm:pt>
    <dgm:pt modelId="{C900DDCF-4DC3-430A-A167-938621398CE4}" type="pres">
      <dgm:prSet presAssocID="{926AE6D6-9964-4B19-83A3-9588E14A7027}" presName="tx1" presStyleLbl="revTx" presStyleIdx="0" presStyleCnt="1"/>
      <dgm:spPr/>
      <dgm:t>
        <a:bodyPr/>
        <a:lstStyle/>
        <a:p>
          <a:endParaRPr lang="ru-RU"/>
        </a:p>
      </dgm:t>
    </dgm:pt>
    <dgm:pt modelId="{2DC3809A-58C9-4991-AE87-9133E6BA0409}" type="pres">
      <dgm:prSet presAssocID="{926AE6D6-9964-4B19-83A3-9588E14A7027}" presName="vert1" presStyleCnt="0"/>
      <dgm:spPr/>
    </dgm:pt>
  </dgm:ptLst>
  <dgm:cxnLst>
    <dgm:cxn modelId="{E5BF2050-A257-4A5E-BA25-F39095776F5A}" type="presOf" srcId="{C43D6487-3D4D-4822-98AC-39B29F7BAC7C}" destId="{31DE06A9-1B64-475D-ACB8-FABF65D6EC4A}" srcOrd="0" destOrd="0" presId="urn:microsoft.com/office/officeart/2008/layout/LinedList"/>
    <dgm:cxn modelId="{FA2E3510-C9A0-4CA5-836D-E9375C3B596D}" srcId="{C43D6487-3D4D-4822-98AC-39B29F7BAC7C}" destId="{926AE6D6-9964-4B19-83A3-9588E14A7027}" srcOrd="0" destOrd="0" parTransId="{A9F8C7D2-66A7-4F69-B80C-ACEB7531FBBE}" sibTransId="{33B60D35-5AFA-4FBF-ACC8-69EA29F6E02E}"/>
    <dgm:cxn modelId="{38FB11E0-1565-4A35-9D3C-05EAAFCA523C}" type="presOf" srcId="{926AE6D6-9964-4B19-83A3-9588E14A7027}" destId="{C900DDCF-4DC3-430A-A167-938621398CE4}" srcOrd="0" destOrd="0" presId="urn:microsoft.com/office/officeart/2008/layout/LinedList"/>
    <dgm:cxn modelId="{726AF77E-FFCD-46A4-AF07-63AA6F07C62C}" type="presParOf" srcId="{31DE06A9-1B64-475D-ACB8-FABF65D6EC4A}" destId="{E1E7C455-1418-4D08-A442-F5D5C5CEC7BF}" srcOrd="0" destOrd="0" presId="urn:microsoft.com/office/officeart/2008/layout/LinedList"/>
    <dgm:cxn modelId="{43B6A4FD-874E-488F-8233-41474B2F5FCF}" type="presParOf" srcId="{31DE06A9-1B64-475D-ACB8-FABF65D6EC4A}" destId="{49568179-FD66-4086-8D1C-522514C246BB}" srcOrd="1" destOrd="0" presId="urn:microsoft.com/office/officeart/2008/layout/LinedList"/>
    <dgm:cxn modelId="{2FA29F0F-C42F-48C7-BB26-22E925E15481}" type="presParOf" srcId="{49568179-FD66-4086-8D1C-522514C246BB}" destId="{C900DDCF-4DC3-430A-A167-938621398CE4}" srcOrd="0" destOrd="0" presId="urn:microsoft.com/office/officeart/2008/layout/LinedList"/>
    <dgm:cxn modelId="{C3A2C9C7-D3BE-4E0E-8A97-2C046D29C1B1}" type="presParOf" srcId="{49568179-FD66-4086-8D1C-522514C246BB}" destId="{2DC3809A-58C9-4991-AE87-9133E6BA040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43D6487-3D4D-4822-98AC-39B29F7BAC7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6AE6D6-9964-4B19-83A3-9588E14A7027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Цель:</a:t>
          </a:r>
          <a:endParaRPr lang="en-US" sz="1400" dirty="0" smtClean="0">
            <a:latin typeface="Times New Roman" pitchFamily="18" charset="0"/>
            <a:cs typeface="Times New Roman" pitchFamily="18" charset="0"/>
          </a:endParaRP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-Создание условий для развития на территории района физической культуры и массового спорта и приобщение различных слоев населения к регулярным занятиям физической культурой и спортом;</a:t>
          </a:r>
        </a:p>
        <a:p>
          <a:pPr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-Улучшение здоровья населения, увеличение продолжительности  жизни и ее качества, профилактика правонарушений.</a:t>
          </a:r>
          <a:endParaRPr lang="en-US" sz="1400" dirty="0" smtClean="0">
            <a:latin typeface="Times New Roman" pitchFamily="18" charset="0"/>
            <a:cs typeface="Times New Roman" pitchFamily="18" charset="0"/>
          </a:endParaRPr>
        </a:p>
      </dgm:t>
    </dgm:pt>
    <dgm:pt modelId="{A9F8C7D2-66A7-4F69-B80C-ACEB7531FBBE}" type="parTrans" cxnId="{FA2E3510-C9A0-4CA5-836D-E9375C3B596D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3B60D35-5AFA-4FBF-ACC8-69EA29F6E02E}" type="sibTrans" cxnId="{FA2E3510-C9A0-4CA5-836D-E9375C3B596D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1DE06A9-1B64-475D-ACB8-FABF65D6EC4A}" type="pres">
      <dgm:prSet presAssocID="{C43D6487-3D4D-4822-98AC-39B29F7BAC7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1E7C455-1418-4D08-A442-F5D5C5CEC7BF}" type="pres">
      <dgm:prSet presAssocID="{926AE6D6-9964-4B19-83A3-9588E14A7027}" presName="thickLine" presStyleLbl="alignNode1" presStyleIdx="0" presStyleCnt="1"/>
      <dgm:spPr/>
    </dgm:pt>
    <dgm:pt modelId="{49568179-FD66-4086-8D1C-522514C246BB}" type="pres">
      <dgm:prSet presAssocID="{926AE6D6-9964-4B19-83A3-9588E14A7027}" presName="horz1" presStyleCnt="0"/>
      <dgm:spPr/>
    </dgm:pt>
    <dgm:pt modelId="{C900DDCF-4DC3-430A-A167-938621398CE4}" type="pres">
      <dgm:prSet presAssocID="{926AE6D6-9964-4B19-83A3-9588E14A7027}" presName="tx1" presStyleLbl="revTx" presStyleIdx="0" presStyleCnt="1"/>
      <dgm:spPr/>
      <dgm:t>
        <a:bodyPr/>
        <a:lstStyle/>
        <a:p>
          <a:endParaRPr lang="ru-RU"/>
        </a:p>
      </dgm:t>
    </dgm:pt>
    <dgm:pt modelId="{2DC3809A-58C9-4991-AE87-9133E6BA0409}" type="pres">
      <dgm:prSet presAssocID="{926AE6D6-9964-4B19-83A3-9588E14A7027}" presName="vert1" presStyleCnt="0"/>
      <dgm:spPr/>
    </dgm:pt>
  </dgm:ptLst>
  <dgm:cxnLst>
    <dgm:cxn modelId="{FA2E3510-C9A0-4CA5-836D-E9375C3B596D}" srcId="{C43D6487-3D4D-4822-98AC-39B29F7BAC7C}" destId="{926AE6D6-9964-4B19-83A3-9588E14A7027}" srcOrd="0" destOrd="0" parTransId="{A9F8C7D2-66A7-4F69-B80C-ACEB7531FBBE}" sibTransId="{33B60D35-5AFA-4FBF-ACC8-69EA29F6E02E}"/>
    <dgm:cxn modelId="{28475038-0B84-4B59-B319-F2FC225806FF}" type="presOf" srcId="{926AE6D6-9964-4B19-83A3-9588E14A7027}" destId="{C900DDCF-4DC3-430A-A167-938621398CE4}" srcOrd="0" destOrd="0" presId="urn:microsoft.com/office/officeart/2008/layout/LinedList"/>
    <dgm:cxn modelId="{B529613D-E5CA-4B29-AB13-F637DCAF8EC7}" type="presOf" srcId="{C43D6487-3D4D-4822-98AC-39B29F7BAC7C}" destId="{31DE06A9-1B64-475D-ACB8-FABF65D6EC4A}" srcOrd="0" destOrd="0" presId="urn:microsoft.com/office/officeart/2008/layout/LinedList"/>
    <dgm:cxn modelId="{57225671-27D5-4F2E-97A9-AC6345D91BB5}" type="presParOf" srcId="{31DE06A9-1B64-475D-ACB8-FABF65D6EC4A}" destId="{E1E7C455-1418-4D08-A442-F5D5C5CEC7BF}" srcOrd="0" destOrd="0" presId="urn:microsoft.com/office/officeart/2008/layout/LinedList"/>
    <dgm:cxn modelId="{6AC1F66E-A7D2-4416-A798-233744B43C71}" type="presParOf" srcId="{31DE06A9-1B64-475D-ACB8-FABF65D6EC4A}" destId="{49568179-FD66-4086-8D1C-522514C246BB}" srcOrd="1" destOrd="0" presId="urn:microsoft.com/office/officeart/2008/layout/LinedList"/>
    <dgm:cxn modelId="{2164256F-8870-497D-9692-C9632DDB23F8}" type="presParOf" srcId="{49568179-FD66-4086-8D1C-522514C246BB}" destId="{C900DDCF-4DC3-430A-A167-938621398CE4}" srcOrd="0" destOrd="0" presId="urn:microsoft.com/office/officeart/2008/layout/LinedList"/>
    <dgm:cxn modelId="{8EC6F95B-5E48-4421-9EE6-BC2C1C18389A}" type="presParOf" srcId="{49568179-FD66-4086-8D1C-522514C246BB}" destId="{2DC3809A-58C9-4991-AE87-9133E6BA040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F6C80C-62B6-4CF8-BB86-8052268ADCF4}">
      <dsp:nvSpPr>
        <dsp:cNvPr id="0" name=""/>
        <dsp:cNvSpPr/>
      </dsp:nvSpPr>
      <dsp:spPr>
        <a:xfrm>
          <a:off x="2119647" y="5196534"/>
          <a:ext cx="2817467" cy="1263000"/>
        </a:xfrm>
        <a:prstGeom prst="ellipse">
          <a:avLst/>
        </a:prstGeom>
        <a:solidFill>
          <a:srgbClr val="5AA2C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сбалансированности бюджета </a:t>
          </a:r>
          <a:r>
            <a:rPr lang="ru-RU" sz="2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Мелекесского</a:t>
          </a: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района</a:t>
          </a:r>
        </a:p>
      </dsp:txBody>
      <dsp:txXfrm>
        <a:off x="2532255" y="5381496"/>
        <a:ext cx="1992251" cy="893076"/>
      </dsp:txXfrm>
    </dsp:sp>
    <dsp:sp modelId="{60DFC3AA-F0A8-4588-BC48-9F20FB6C9DE0}">
      <dsp:nvSpPr>
        <dsp:cNvPr id="0" name=""/>
        <dsp:cNvSpPr/>
      </dsp:nvSpPr>
      <dsp:spPr>
        <a:xfrm rot="17723020">
          <a:off x="3159403" y="3656956"/>
          <a:ext cx="2564317" cy="54895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45814F2-3938-4A0E-9219-1AE94C7DA1EA}">
      <dsp:nvSpPr>
        <dsp:cNvPr id="0" name=""/>
        <dsp:cNvSpPr/>
      </dsp:nvSpPr>
      <dsp:spPr>
        <a:xfrm>
          <a:off x="4069781" y="1635432"/>
          <a:ext cx="1829849" cy="2246660"/>
        </a:xfrm>
        <a:prstGeom prst="roundRect">
          <a:avLst>
            <a:gd name="adj" fmla="val 10000"/>
          </a:avLst>
        </a:prstGeom>
        <a:solidFill>
          <a:srgbClr val="3AE68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темпов роста экономики и обеспечение социальной стабильности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23375" y="1689026"/>
        <a:ext cx="1722661" cy="2139472"/>
      </dsp:txXfrm>
    </dsp:sp>
    <dsp:sp modelId="{9860CA49-C2CC-4E1B-9E0C-7C3A533DF9C4}">
      <dsp:nvSpPr>
        <dsp:cNvPr id="0" name=""/>
        <dsp:cNvSpPr/>
      </dsp:nvSpPr>
      <dsp:spPr>
        <a:xfrm rot="12195575">
          <a:off x="1053654" y="4763533"/>
          <a:ext cx="1546432" cy="54895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095F248-69A5-4808-8E8D-B1E85636CFF7}">
      <dsp:nvSpPr>
        <dsp:cNvPr id="0" name=""/>
        <dsp:cNvSpPr/>
      </dsp:nvSpPr>
      <dsp:spPr>
        <a:xfrm>
          <a:off x="311490" y="4048452"/>
          <a:ext cx="1393265" cy="13925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Увеличение доходов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2278" y="4089240"/>
        <a:ext cx="1311689" cy="1311012"/>
      </dsp:txXfrm>
    </dsp:sp>
    <dsp:sp modelId="{ED029DD8-E1D3-41D4-9C7D-BA531840CFF3}">
      <dsp:nvSpPr>
        <dsp:cNvPr id="0" name=""/>
        <dsp:cNvSpPr/>
      </dsp:nvSpPr>
      <dsp:spPr>
        <a:xfrm rot="15122694">
          <a:off x="1454001" y="3710297"/>
          <a:ext cx="2564629" cy="54895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37833B-40B1-4A13-9842-E915D22A94EB}">
      <dsp:nvSpPr>
        <dsp:cNvPr id="0" name=""/>
        <dsp:cNvSpPr/>
      </dsp:nvSpPr>
      <dsp:spPr>
        <a:xfrm>
          <a:off x="1444022" y="1770351"/>
          <a:ext cx="2090457" cy="1702038"/>
        </a:xfrm>
        <a:prstGeom prst="roundRect">
          <a:avLst>
            <a:gd name="adj" fmla="val 10000"/>
          </a:avLst>
        </a:prstGeom>
        <a:solidFill>
          <a:srgbClr val="46E6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Выполнение мероприятий плана </a:t>
          </a:r>
          <a:b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консолидации бюджетных средств в целях оздоровления финансов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93873" y="1820202"/>
        <a:ext cx="1990755" cy="160233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A151A-6B5D-4F4B-AD02-729B4DD605A1}">
      <dsp:nvSpPr>
        <dsp:cNvPr id="0" name=""/>
        <dsp:cNvSpPr/>
      </dsp:nvSpPr>
      <dsp:spPr>
        <a:xfrm>
          <a:off x="0" y="9335"/>
          <a:ext cx="3942438" cy="5990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Жилищно-коммунальное хозяйство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243" y="38578"/>
        <a:ext cx="3883952" cy="54055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4E6956-E578-4388-89B0-D580755F2536}">
      <dsp:nvSpPr>
        <dsp:cNvPr id="0" name=""/>
        <dsp:cNvSpPr/>
      </dsp:nvSpPr>
      <dsp:spPr>
        <a:xfrm>
          <a:off x="0" y="636"/>
          <a:ext cx="64010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637107-CA2C-44F1-963C-A50BA67E8003}">
      <dsp:nvSpPr>
        <dsp:cNvPr id="0" name=""/>
        <dsp:cNvSpPr/>
      </dsp:nvSpPr>
      <dsp:spPr>
        <a:xfrm>
          <a:off x="0" y="636"/>
          <a:ext cx="6401064" cy="342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Times New Roman" pitchFamily="18" charset="0"/>
              <a:cs typeface="Times New Roman" pitchFamily="18" charset="0"/>
            </a:rPr>
            <a:t>Цели:</a:t>
          </a:r>
          <a:endParaRPr lang="ru-RU" sz="1400" kern="1200">
            <a:latin typeface="Times New Roman" pitchFamily="18" charset="0"/>
            <a:cs typeface="Times New Roman" pitchFamily="18" charset="0"/>
          </a:endParaRPr>
        </a:p>
      </dsp:txBody>
      <dsp:txXfrm>
        <a:off x="0" y="636"/>
        <a:ext cx="6401064" cy="342186"/>
      </dsp:txXfrm>
    </dsp:sp>
    <dsp:sp modelId="{4B7EA185-6C7C-4BE4-BB19-95AF5FBC981F}">
      <dsp:nvSpPr>
        <dsp:cNvPr id="0" name=""/>
        <dsp:cNvSpPr/>
      </dsp:nvSpPr>
      <dsp:spPr>
        <a:xfrm>
          <a:off x="0" y="342822"/>
          <a:ext cx="64010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B17E79-D185-4704-A6D1-D32202C8A7EE}">
      <dsp:nvSpPr>
        <dsp:cNvPr id="0" name=""/>
        <dsp:cNvSpPr/>
      </dsp:nvSpPr>
      <dsp:spPr>
        <a:xfrm>
          <a:off x="0" y="342822"/>
          <a:ext cx="6401064" cy="2784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-организация эффективного и устойчивого функционирования жилищно-коммунального комплекса района и повышение качества предоставления жилищно-коммунальных услуг в районе;</a:t>
          </a:r>
          <a:br>
            <a:rPr lang="ru-RU" sz="140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- инфраструктурное развитие;</a:t>
          </a:r>
          <a:br>
            <a:rPr lang="ru-RU" sz="140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- создание комфортной среды для проживания граждан;</a:t>
          </a:r>
          <a:br>
            <a:rPr lang="ru-RU" sz="140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- формирование эффективного собственника жилищного фонда района;</a:t>
          </a:r>
          <a:br>
            <a:rPr lang="ru-RU" sz="140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- создание эффективной системы управления в жилищно-коммунальном комплексе, основанной на конкурентоспособности лиц, осуществляющих управление многоквартирными домами и инженерной инфраструктурой района;</a:t>
          </a:r>
          <a:br>
            <a:rPr lang="ru-RU" sz="140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- совершенствование организации дорожной деятельности в отношении автомобильных дорог местного значения в границах района;</a:t>
          </a:r>
          <a:br>
            <a:rPr lang="ru-RU" sz="140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- проведение в соответствие состояния дорог и фактического уровня транспортного спроса и развитие дорожной сети;</a:t>
          </a:r>
          <a:br>
            <a:rPr lang="ru-RU" sz="140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- совершенствование качества благоустройства территории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42822"/>
        <a:ext cx="6401064" cy="27842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167D5B-2AAE-4BEE-AAFC-3539E0A87AEC}">
      <dsp:nvSpPr>
        <dsp:cNvPr id="0" name=""/>
        <dsp:cNvSpPr/>
      </dsp:nvSpPr>
      <dsp:spPr>
        <a:xfrm>
          <a:off x="0" y="608740"/>
          <a:ext cx="54006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45C9C4-1782-417C-8850-614E64F80808}">
      <dsp:nvSpPr>
        <dsp:cNvPr id="0" name=""/>
        <dsp:cNvSpPr/>
      </dsp:nvSpPr>
      <dsp:spPr>
        <a:xfrm>
          <a:off x="270030" y="3580"/>
          <a:ext cx="3780420" cy="1210320"/>
        </a:xfrm>
        <a:prstGeom prst="roundRect">
          <a:avLst/>
        </a:prstGeom>
        <a:solidFill>
          <a:srgbClr val="99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91" tIns="0" rIns="14289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Повышение эффективности и результативности инструментов программно-целевого управления и бюджетирования</a:t>
          </a:r>
          <a:endParaRPr lang="ru-RU" sz="16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9113" y="62663"/>
        <a:ext cx="3662254" cy="1092154"/>
      </dsp:txXfrm>
    </dsp:sp>
    <dsp:sp modelId="{7C5DC406-0AEC-4804-A194-8D6A96D973BC}">
      <dsp:nvSpPr>
        <dsp:cNvPr id="0" name=""/>
        <dsp:cNvSpPr/>
      </dsp:nvSpPr>
      <dsp:spPr>
        <a:xfrm>
          <a:off x="0" y="2468500"/>
          <a:ext cx="54006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727948-5B1C-469E-AB30-E9276DF1DE04}">
      <dsp:nvSpPr>
        <dsp:cNvPr id="0" name=""/>
        <dsp:cNvSpPr/>
      </dsp:nvSpPr>
      <dsp:spPr>
        <a:xfrm>
          <a:off x="270030" y="1863340"/>
          <a:ext cx="3780420" cy="1210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91" tIns="0" rIns="14289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Создание условий для повышения качества предоставляемых услуг</a:t>
          </a:r>
          <a:endParaRPr lang="ru-RU" sz="16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9113" y="1922423"/>
        <a:ext cx="3662254" cy="1092154"/>
      </dsp:txXfrm>
    </dsp:sp>
    <dsp:sp modelId="{CCD405A3-CC7C-4B32-B1BD-1FCB2C5365CD}">
      <dsp:nvSpPr>
        <dsp:cNvPr id="0" name=""/>
        <dsp:cNvSpPr/>
      </dsp:nvSpPr>
      <dsp:spPr>
        <a:xfrm>
          <a:off x="0" y="4328261"/>
          <a:ext cx="54006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A1D3A4-FEB5-4B20-93D2-1B87921D21BE}">
      <dsp:nvSpPr>
        <dsp:cNvPr id="0" name=""/>
        <dsp:cNvSpPr/>
      </dsp:nvSpPr>
      <dsp:spPr>
        <a:xfrm>
          <a:off x="270030" y="3723101"/>
          <a:ext cx="3780420" cy="12103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91" tIns="0" rIns="14289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эффективности процедур проведения государственных закупок</a:t>
          </a:r>
          <a:endParaRPr lang="ru-RU" sz="1600" b="0" i="0" kern="1200" dirty="0">
            <a:solidFill>
              <a:schemeClr val="tx1"/>
            </a:solidFill>
            <a:latin typeface="Times New Roman" pitchFamily="18" charset="0"/>
            <a:ea typeface="Tahoma" pitchFamily="34" charset="0"/>
            <a:cs typeface="Times New Roman" pitchFamily="18" charset="0"/>
          </a:endParaRPr>
        </a:p>
      </dsp:txBody>
      <dsp:txXfrm>
        <a:off x="329113" y="3782184"/>
        <a:ext cx="3662254" cy="1092154"/>
      </dsp:txXfrm>
    </dsp:sp>
    <dsp:sp modelId="{9C3F9F2C-530F-466D-8F32-7B7E68FA5FBF}">
      <dsp:nvSpPr>
        <dsp:cNvPr id="0" name=""/>
        <dsp:cNvSpPr/>
      </dsp:nvSpPr>
      <dsp:spPr>
        <a:xfrm>
          <a:off x="0" y="6188020"/>
          <a:ext cx="54006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367063-37D9-4DD5-BF75-06A283F831EB}">
      <dsp:nvSpPr>
        <dsp:cNvPr id="0" name=""/>
        <dsp:cNvSpPr/>
      </dsp:nvSpPr>
      <dsp:spPr>
        <a:xfrm>
          <a:off x="270030" y="5582860"/>
          <a:ext cx="3780420" cy="12103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91" tIns="0" rIns="14289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Дальнейшая оптимизация бюджетных расходов, их структуры</a:t>
          </a:r>
          <a:endParaRPr lang="ru-RU" sz="1600" b="0" i="0" kern="1200" dirty="0">
            <a:solidFill>
              <a:schemeClr val="tx1"/>
            </a:solidFill>
            <a:latin typeface="Times New Roman" pitchFamily="18" charset="0"/>
            <a:ea typeface="Tahoma" pitchFamily="34" charset="0"/>
            <a:cs typeface="Times New Roman" pitchFamily="18" charset="0"/>
          </a:endParaRPr>
        </a:p>
      </dsp:txBody>
      <dsp:txXfrm>
        <a:off x="329113" y="5641943"/>
        <a:ext cx="3662254" cy="10921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88125-6F76-47C0-9F7D-5A9F98728076}">
      <dsp:nvSpPr>
        <dsp:cNvPr id="0" name=""/>
        <dsp:cNvSpPr/>
      </dsp:nvSpPr>
      <dsp:spPr>
        <a:xfrm>
          <a:off x="955505" y="4085502"/>
          <a:ext cx="632610" cy="13706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6305" y="0"/>
              </a:lnTo>
              <a:lnTo>
                <a:pt x="316305" y="1370627"/>
              </a:lnTo>
              <a:lnTo>
                <a:pt x="632610" y="13706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34071" y="4733076"/>
        <a:ext cx="75478" cy="75478"/>
      </dsp:txXfrm>
    </dsp:sp>
    <dsp:sp modelId="{731C3C80-8081-4720-B542-0A6FFB1BCEFB}">
      <dsp:nvSpPr>
        <dsp:cNvPr id="0" name=""/>
        <dsp:cNvSpPr/>
      </dsp:nvSpPr>
      <dsp:spPr>
        <a:xfrm>
          <a:off x="955505" y="3980213"/>
          <a:ext cx="6326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05288"/>
              </a:moveTo>
              <a:lnTo>
                <a:pt x="316305" y="105288"/>
              </a:lnTo>
              <a:lnTo>
                <a:pt x="316305" y="45720"/>
              </a:lnTo>
              <a:lnTo>
                <a:pt x="632610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55925" y="4010048"/>
        <a:ext cx="31770" cy="31770"/>
      </dsp:txXfrm>
    </dsp:sp>
    <dsp:sp modelId="{9B1D2CA5-FE79-4CAA-913F-ABF166F96137}">
      <dsp:nvSpPr>
        <dsp:cNvPr id="0" name=""/>
        <dsp:cNvSpPr/>
      </dsp:nvSpPr>
      <dsp:spPr>
        <a:xfrm>
          <a:off x="955505" y="2534962"/>
          <a:ext cx="632610" cy="1550539"/>
        </a:xfrm>
        <a:custGeom>
          <a:avLst/>
          <a:gdLst/>
          <a:ahLst/>
          <a:cxnLst/>
          <a:rect l="0" t="0" r="0" b="0"/>
          <a:pathLst>
            <a:path>
              <a:moveTo>
                <a:pt x="0" y="1550539"/>
              </a:moveTo>
              <a:lnTo>
                <a:pt x="316305" y="1550539"/>
              </a:lnTo>
              <a:lnTo>
                <a:pt x="316305" y="0"/>
              </a:lnTo>
              <a:lnTo>
                <a:pt x="63261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29945" y="3268367"/>
        <a:ext cx="83731" cy="83731"/>
      </dsp:txXfrm>
    </dsp:sp>
    <dsp:sp modelId="{6EB6669B-97E5-4EC2-AA9C-FB9D54086A66}">
      <dsp:nvSpPr>
        <dsp:cNvPr id="0" name=""/>
        <dsp:cNvSpPr/>
      </dsp:nvSpPr>
      <dsp:spPr>
        <a:xfrm rot="16200000">
          <a:off x="-1526118" y="3607749"/>
          <a:ext cx="4007742" cy="9555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Зачем формировать и исполнять бюджет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по программам?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-1526118" y="3607749"/>
        <a:ext cx="4007742" cy="955505"/>
      </dsp:txXfrm>
    </dsp:sp>
    <dsp:sp modelId="{922F2EAC-6023-4105-AEB4-417E667E13F6}">
      <dsp:nvSpPr>
        <dsp:cNvPr id="0" name=""/>
        <dsp:cNvSpPr/>
      </dsp:nvSpPr>
      <dsp:spPr>
        <a:xfrm>
          <a:off x="1588115" y="1996435"/>
          <a:ext cx="4755307" cy="107705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целях повышения эффективности и результативности бюджетных расходов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88115" y="1996435"/>
        <a:ext cx="4755307" cy="1077055"/>
      </dsp:txXfrm>
    </dsp:sp>
    <dsp:sp modelId="{959B9BAC-8841-4850-9A3B-106C047E9651}">
      <dsp:nvSpPr>
        <dsp:cNvPr id="0" name=""/>
        <dsp:cNvSpPr/>
      </dsp:nvSpPr>
      <dsp:spPr>
        <a:xfrm>
          <a:off x="1588115" y="3312367"/>
          <a:ext cx="4755307" cy="14271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значения показателей являются индикатором по данному направлению деятельности и сигнализируют о плохом или хорошем результате, необходимости принятия новых решений 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88115" y="3312367"/>
        <a:ext cx="4755307" cy="1427133"/>
      </dsp:txXfrm>
    </dsp:sp>
    <dsp:sp modelId="{C113AD83-4CF0-4525-B32F-642C6322C498}">
      <dsp:nvSpPr>
        <dsp:cNvPr id="0" name=""/>
        <dsp:cNvSpPr/>
      </dsp:nvSpPr>
      <dsp:spPr>
        <a:xfrm>
          <a:off x="1588115" y="4978377"/>
          <a:ext cx="4760791" cy="9555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бюджетные средства направлены на достижение заданного результата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88115" y="4978377"/>
        <a:ext cx="4760791" cy="9555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34AC0D-C1D7-4920-9AAE-B5C9FCD59B75}">
      <dsp:nvSpPr>
        <dsp:cNvPr id="0" name=""/>
        <dsp:cNvSpPr/>
      </dsp:nvSpPr>
      <dsp:spPr>
        <a:xfrm>
          <a:off x="0" y="10"/>
          <a:ext cx="2306247" cy="53346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Расходы на образование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042" y="26052"/>
        <a:ext cx="2254163" cy="4813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BC69B5-C4BD-4799-AD0A-CB1B294D92ED}">
      <dsp:nvSpPr>
        <dsp:cNvPr id="0" name=""/>
        <dsp:cNvSpPr/>
      </dsp:nvSpPr>
      <dsp:spPr>
        <a:xfrm>
          <a:off x="0" y="558"/>
          <a:ext cx="642671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608E24-193C-4167-A4FA-D7F6A57AC103}">
      <dsp:nvSpPr>
        <dsp:cNvPr id="0" name=""/>
        <dsp:cNvSpPr/>
      </dsp:nvSpPr>
      <dsp:spPr>
        <a:xfrm>
          <a:off x="0" y="0"/>
          <a:ext cx="6426714" cy="584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Цели: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6426714" cy="584272"/>
      </dsp:txXfrm>
    </dsp:sp>
    <dsp:sp modelId="{FD5E30CE-31B2-4194-A21E-F2790CE6F43B}">
      <dsp:nvSpPr>
        <dsp:cNvPr id="0" name=""/>
        <dsp:cNvSpPr/>
      </dsp:nvSpPr>
      <dsp:spPr>
        <a:xfrm>
          <a:off x="0" y="304030"/>
          <a:ext cx="642671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0C1AB7-03E1-4FF0-B730-8F82C68DBF4D}">
      <dsp:nvSpPr>
        <dsp:cNvPr id="0" name=""/>
        <dsp:cNvSpPr/>
      </dsp:nvSpPr>
      <dsp:spPr>
        <a:xfrm>
          <a:off x="0" y="485468"/>
          <a:ext cx="6426714" cy="757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• Обеспечение доступности качественного образования, соответствующего современным требованиям, отвечающего потребностям общества и каждого жителя Мелекесского района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85468"/>
        <a:ext cx="6426714" cy="757302"/>
      </dsp:txXfrm>
    </dsp:sp>
    <dsp:sp modelId="{CA109D9E-3E2B-453E-B7F5-0809A7F43C70}">
      <dsp:nvSpPr>
        <dsp:cNvPr id="0" name=""/>
        <dsp:cNvSpPr/>
      </dsp:nvSpPr>
      <dsp:spPr>
        <a:xfrm>
          <a:off x="0" y="1342133"/>
          <a:ext cx="642671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43E3D9-9632-465D-A830-C5800AA6273E}">
      <dsp:nvSpPr>
        <dsp:cNvPr id="0" name=""/>
        <dsp:cNvSpPr/>
      </dsp:nvSpPr>
      <dsp:spPr>
        <a:xfrm>
          <a:off x="0" y="1342691"/>
          <a:ext cx="6426714" cy="633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• Обеспечение эффективной системы социализации и самореализации молодежи, развитию потенциала молодежи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342691"/>
        <a:ext cx="6426714" cy="63352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A151A-6B5D-4F4B-AD02-729B4DD605A1}">
      <dsp:nvSpPr>
        <dsp:cNvPr id="0" name=""/>
        <dsp:cNvSpPr/>
      </dsp:nvSpPr>
      <dsp:spPr>
        <a:xfrm>
          <a:off x="0" y="4757"/>
          <a:ext cx="3942438" cy="5990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Культура, кинематография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243" y="34000"/>
        <a:ext cx="3883952" cy="54055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7C455-1418-4D08-A442-F5D5C5CEC7BF}">
      <dsp:nvSpPr>
        <dsp:cNvPr id="0" name=""/>
        <dsp:cNvSpPr/>
      </dsp:nvSpPr>
      <dsp:spPr>
        <a:xfrm>
          <a:off x="0" y="0"/>
          <a:ext cx="61712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00DDCF-4DC3-430A-A167-938621398CE4}">
      <dsp:nvSpPr>
        <dsp:cNvPr id="0" name=""/>
        <dsp:cNvSpPr/>
      </dsp:nvSpPr>
      <dsp:spPr>
        <a:xfrm>
          <a:off x="0" y="0"/>
          <a:ext cx="6171228" cy="1872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Цель: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реализация стратегической роли культуры как духовно – нравственного основания развития личности, фактора обеспечения социальной стабильности и консолидации общества, а также развитие туризма для приобщения граждан к культурному и природному наследию.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6171228" cy="187220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7C455-1418-4D08-A442-F5D5C5CEC7BF}">
      <dsp:nvSpPr>
        <dsp:cNvPr id="0" name=""/>
        <dsp:cNvSpPr/>
      </dsp:nvSpPr>
      <dsp:spPr>
        <a:xfrm>
          <a:off x="0" y="0"/>
          <a:ext cx="61712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00DDCF-4DC3-430A-A167-938621398CE4}">
      <dsp:nvSpPr>
        <dsp:cNvPr id="0" name=""/>
        <dsp:cNvSpPr/>
      </dsp:nvSpPr>
      <dsp:spPr>
        <a:xfrm>
          <a:off x="0" y="0"/>
          <a:ext cx="6171228" cy="1560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Цель:</a:t>
          </a:r>
          <a:endParaRPr lang="en-US" sz="1400" kern="1200" dirty="0" smtClean="0">
            <a:latin typeface="Times New Roman" pitchFamily="18" charset="0"/>
            <a:cs typeface="Times New Roman" pitchFamily="18" charset="0"/>
          </a:endParaRP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-Создание условий для развития на территории района физической культуры и массового спорта и приобщение различных слоев населения к регулярным занятиям физической культурой и спортом;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-Улучшение здоровья населения, увеличение продолжительности  жизни и ее качества, профилактика правонарушений.</a:t>
          </a:r>
          <a:endParaRPr lang="en-US" sz="1400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6171228" cy="15601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#4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#3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0.38636</cdr:x>
      <cdr:y>0.02083</cdr:y>
    </cdr:from>
    <cdr:to>
      <cdr:x>0.53067</cdr:x>
      <cdr:y>0.125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48271" y="72008"/>
          <a:ext cx="9144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err="1">
              <a:latin typeface="Times New Roman" pitchFamily="18" charset="0"/>
              <a:cs typeface="Times New Roman" pitchFamily="18" charset="0"/>
            </a:rPr>
            <a:t>м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лн.руб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2E9F2EC3-F84C-4769-8A5E-05ADF6B0EEF0}" type="datetimeFigureOut">
              <a:rPr lang="ru-RU" smtClean="0"/>
              <a:pPr/>
              <a:t>20.06.2019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4538"/>
            <a:ext cx="25781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60" cy="496332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4F641737-66BE-459E-9470-F017947027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542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09788" y="744538"/>
            <a:ext cx="25781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 smtClean="0"/>
              <a:pPr/>
              <a:t>0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09788" y="744538"/>
            <a:ext cx="25781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09788" y="744538"/>
            <a:ext cx="25781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09788" y="744538"/>
            <a:ext cx="25781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09788" y="744538"/>
            <a:ext cx="25781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09788" y="744538"/>
            <a:ext cx="25781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09788" y="744538"/>
            <a:ext cx="25781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09788" y="744538"/>
            <a:ext cx="25781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61342-AF07-4C5E-8189-026AEF745DEB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6728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09788" y="744538"/>
            <a:ext cx="25781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09788" y="744538"/>
            <a:ext cx="25781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09788" y="744538"/>
            <a:ext cx="25781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09788" y="744538"/>
            <a:ext cx="25781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09788" y="744538"/>
            <a:ext cx="25781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6"/>
            <a:ext cx="5829300" cy="21233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FCCA8-8161-4A46-AF7D-7C124F764F7B}" type="datetime1">
              <a:rPr lang="ru-RU" smtClean="0"/>
              <a:pPr/>
              <a:t>20.06.2019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DB99-46A0-49A6-9443-9E1BF7275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C70A-5C98-42C4-9640-36413B4FE9A3}" type="datetime1">
              <a:rPr lang="ru-RU" smtClean="0"/>
              <a:pPr/>
              <a:t>20.06.2019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DB99-46A0-49A6-9443-9E1BF7275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27FCB-4FB0-4C6A-9479-996B78DD6AFB}" type="datetime1">
              <a:rPr lang="ru-RU" smtClean="0"/>
              <a:pPr/>
              <a:t>20.06.2019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DB99-46A0-49A6-9443-9E1BF7275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5833-931A-497F-84CA-A8EF78550A3B}" type="datetime1">
              <a:rPr lang="ru-RU" smtClean="0"/>
              <a:pPr/>
              <a:t>20.06.2019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DB99-46A0-49A6-9443-9E1BF7275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90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63DC6-4E2E-4B20-A627-DDF99AC200C0}" type="datetime1">
              <a:rPr lang="ru-RU" smtClean="0"/>
              <a:pPr/>
              <a:t>20.06.2019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DB99-46A0-49A6-9443-9E1BF7275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6" y="3338694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2" y="3338694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0F8FC-49DD-4961-A245-88B3CC3BDED9}" type="datetime1">
              <a:rPr lang="ru-RU" smtClean="0"/>
              <a:pPr/>
              <a:t>20.06.2019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DB99-46A0-49A6-9443-9E1BF7275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2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2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17F3D-17B0-4A69-8E44-F290AF1E1B70}" type="datetime1">
              <a:rPr lang="ru-RU" smtClean="0"/>
              <a:pPr/>
              <a:t>20.06.2019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DB99-46A0-49A6-9443-9E1BF7275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98E06-8A3D-4B2A-A4AE-201110AEA581}" type="datetime1">
              <a:rPr lang="ru-RU" smtClean="0"/>
              <a:pPr/>
              <a:t>20.06.2019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DB99-46A0-49A6-9443-9E1BF7275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EDCC-6E07-47E5-BF1B-281CFB8296DC}" type="datetime1">
              <a:rPr lang="ru-RU" smtClean="0"/>
              <a:pPr/>
              <a:t>20.06.2019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DB99-46A0-49A6-9443-9E1BF7275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3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90" y="394410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3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D8430-77BF-4DE5-A32B-EBA28DEE1800}" type="datetime1">
              <a:rPr lang="ru-RU" smtClean="0"/>
              <a:pPr/>
              <a:t>20.06.2019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DB99-46A0-49A6-9443-9E1BF7275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2BF4-8020-4CCB-8862-47F55458A18D}" type="datetime1">
              <a:rPr lang="ru-RU" smtClean="0"/>
              <a:pPr/>
              <a:t>20.06.2019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DB99-46A0-49A6-9443-9E1BF7275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9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29BB3-50C0-45A9-9286-191A82BDEFF7}" type="datetime1">
              <a:rPr lang="ru-RU" smtClean="0"/>
              <a:pPr/>
              <a:t>20.06.2019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9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9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7DB99-46A0-49A6-9443-9E1BF7275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chart" Target="../charts/chart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572008" y="1666852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флаг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2984" y="1452538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герб</a:t>
            </a:r>
            <a:endParaRPr lang="ru-RU" sz="1400" b="1" dirty="0">
              <a:solidFill>
                <a:srgbClr val="0070C0"/>
              </a:solidFill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597683"/>
              </p:ext>
            </p:extLst>
          </p:nvPr>
        </p:nvGraphicFramePr>
        <p:xfrm>
          <a:off x="428604" y="3238488"/>
          <a:ext cx="2643206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1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16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645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Население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38100" cmpd="sng">
                      <a:noFill/>
                    </a:lnB>
                    <a:solidFill>
                      <a:srgbClr val="3AE68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455"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34018 чел.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455">
                <a:tc>
                  <a:txBody>
                    <a:bodyPr/>
                    <a:lstStyle/>
                    <a:p>
                      <a:pPr algn="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45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331677"/>
              </p:ext>
            </p:extLst>
          </p:nvPr>
        </p:nvGraphicFramePr>
        <p:xfrm>
          <a:off x="3857628" y="3167050"/>
          <a:ext cx="273630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28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Площадь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38100" cmpd="sng">
                      <a:noFill/>
                    </a:lnB>
                    <a:solidFill>
                      <a:srgbClr val="3AE68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347234 га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684150"/>
              </p:ext>
            </p:extLst>
          </p:nvPr>
        </p:nvGraphicFramePr>
        <p:xfrm>
          <a:off x="3786190" y="7096140"/>
          <a:ext cx="2736304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28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Национальный состав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38100" cmpd="sng">
                      <a:noFill/>
                    </a:lnB>
                    <a:solidFill>
                      <a:srgbClr val="3AE68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Русские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62%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ru-RU" sz="12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Татары 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17%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Чуваши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16%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Мордва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3 %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национальности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2%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944586"/>
              </p:ext>
            </p:extLst>
          </p:nvPr>
        </p:nvGraphicFramePr>
        <p:xfrm>
          <a:off x="285728" y="7024702"/>
          <a:ext cx="2736304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Климат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38100" cmpd="sng">
                      <a:noFill/>
                    </a:lnB>
                    <a:solidFill>
                      <a:srgbClr val="3AE6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Климат территории умеренно-континентальный, характеризующийся отчетливо выраженными сезонами года. По строительно-климатическому районированию территория района относится к зоне IIВ и характеризуется как благоприятная для строительного освоения и проживания.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57166" y="4238620"/>
            <a:ext cx="244827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Уникальное географическое положение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Мелекесского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района на границе с Самарской областью и Республикой Татарстан дает возможность сообщения с крупнейшими городами России. Через него проходят железные дороги и транспортные магистрали федерального значения вблизи аэропортов Самары и Ульяновска.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450" name="Picture 2" descr="http://adm-melekess.ru/images/melekes_rayon_coa_201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22" y="1738290"/>
            <a:ext cx="928694" cy="1502300"/>
          </a:xfrm>
          <a:prstGeom prst="rect">
            <a:avLst/>
          </a:prstGeom>
          <a:noFill/>
        </p:spPr>
      </p:pic>
      <p:pic>
        <p:nvPicPr>
          <p:cNvPr id="104452" name="Picture 4" descr="https://images.vector-images.com/73/melekesskii_rayon_f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94" y="2095480"/>
            <a:ext cx="1571636" cy="1045139"/>
          </a:xfrm>
          <a:prstGeom prst="rect">
            <a:avLst/>
          </a:prstGeom>
          <a:noFill/>
        </p:spPr>
      </p:pic>
      <p:pic>
        <p:nvPicPr>
          <p:cNvPr id="25" name="Picture 4" descr="http://adm-melekess.ru/images/region_map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8" y="3881430"/>
            <a:ext cx="2428892" cy="3101450"/>
          </a:xfrm>
          <a:prstGeom prst="rect">
            <a:avLst/>
          </a:prstGeom>
          <a:noFill/>
        </p:spPr>
      </p:pic>
      <p:sp>
        <p:nvSpPr>
          <p:cNvPr id="26" name="Содержимое 4"/>
          <p:cNvSpPr>
            <a:spLocks noGrp="1"/>
          </p:cNvSpPr>
          <p:nvPr>
            <p:ph idx="1"/>
          </p:nvPr>
        </p:nvSpPr>
        <p:spPr>
          <a:xfrm>
            <a:off x="428604" y="238092"/>
            <a:ext cx="6192688" cy="596583"/>
          </a:xfrm>
          <a:effectLst>
            <a:outerShdw blurRad="25400" dist="38100" dir="2700000" algn="tl" rotWithShape="0">
              <a:prstClr val="black">
                <a:alpha val="25000"/>
              </a:prstClr>
            </a:outerShdw>
          </a:effectLst>
        </p:spPr>
        <p:txBody>
          <a:bodyPr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БЮДЖЕТ ДЛЯ ГРАЖДАН</a:t>
            </a:r>
            <a:endParaRPr lang="ru-RU" sz="2400" b="1" cap="all" dirty="0">
              <a:ln w="0"/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42918" y="881034"/>
            <a:ext cx="56932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Информация для граждан о бюджете муниципального образования «</a:t>
            </a:r>
            <a:r>
              <a:rPr lang="ru-RU" sz="1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Мелекесский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район» на 2019 год</a:t>
            </a:r>
            <a:endParaRPr lang="ru-RU" sz="1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2214554" y="9096404"/>
            <a:ext cx="24645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ДИМИТРОВГРАД - 2018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85728" y="738158"/>
            <a:ext cx="6336704" cy="6782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Доходы бюджета-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безвозмездные и безвозвратные поступления денежных средств в бюджет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97152" y="200473"/>
            <a:ext cx="1872208" cy="3587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доходов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1856502"/>
              </p:ext>
            </p:extLst>
          </p:nvPr>
        </p:nvGraphicFramePr>
        <p:xfrm>
          <a:off x="357166" y="1595414"/>
          <a:ext cx="2952605" cy="5112568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952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3418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</a:p>
                  </a:txBody>
                  <a:tcPr marL="97925" marR="97925" marT="45718" marB="45718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9150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</a:t>
                      </a:r>
                      <a:r>
                        <a:rPr lang="ru-RU" sz="1600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на доходы физических лиц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акцизы на нефтепродукты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налог на вменённый доход</a:t>
                      </a:r>
                      <a:endParaRPr lang="en-US" sz="1600" kern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</a:p>
                  </a:txBody>
                  <a:tcPr marL="97925" marR="97925" marT="45718" marB="4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5851381"/>
              </p:ext>
            </p:extLst>
          </p:nvPr>
        </p:nvGraphicFramePr>
        <p:xfrm>
          <a:off x="1928802" y="7096140"/>
          <a:ext cx="3001775" cy="2133592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001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0828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925" marR="97925" marT="45718" marB="45718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66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трансферты: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</a:t>
                      </a:r>
                      <a:r>
                        <a:rPr lang="ru-RU" sz="1600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межбюджетные трансферты</a:t>
                      </a:r>
                      <a:endParaRPr lang="ru-RU" sz="1600" kern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925" marR="97925" marT="45718" marB="4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7029920"/>
              </p:ext>
            </p:extLst>
          </p:nvPr>
        </p:nvGraphicFramePr>
        <p:xfrm>
          <a:off x="3571876" y="1595414"/>
          <a:ext cx="3017658" cy="513168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0176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0047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923" marR="97923" marT="45718" marB="4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1633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реализации имущества, находящегося в муниципальной собственности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поступление от использования имущества, находящегося в муниципальной собственности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арендной платы за земельные участки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земельных участков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</a:p>
                  </a:txBody>
                  <a:tcPr marL="97923" marR="97923" marT="45718" marB="45718"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Блок-схема: альтернативный процесс 8"/>
          <p:cNvSpPr/>
          <p:nvPr/>
        </p:nvSpPr>
        <p:spPr>
          <a:xfrm>
            <a:off x="3140968" y="9489505"/>
            <a:ext cx="792088" cy="288032"/>
          </a:xfrm>
          <a:prstGeom prst="flowChartAlternateProcess">
            <a:avLst/>
          </a:prstGeom>
          <a:solidFill>
            <a:srgbClr val="46E6E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670705"/>
              </p:ext>
            </p:extLst>
          </p:nvPr>
        </p:nvGraphicFramePr>
        <p:xfrm>
          <a:off x="260648" y="1856658"/>
          <a:ext cx="6336704" cy="33276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1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2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2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48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48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606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доходов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52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всего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625,318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479,577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453,823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476,381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70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70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 доходы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38,310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63,976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68,606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74,776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57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54,110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4, 259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3,859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3,887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96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532,897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411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,342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381,356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397,717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878"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в общей сумме доходов, %</a:t>
                      </a:r>
                      <a:endParaRPr lang="ru-RU" sz="1400" b="1" i="0" u="none" strike="noStrike" dirty="0"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222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поступления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14290" y="738158"/>
            <a:ext cx="6336704" cy="8640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Доходы бюджета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Мелекесского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района на 2018 – 2021 гг.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85184" y="249410"/>
            <a:ext cx="1584176" cy="31110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доходов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765135576"/>
              </p:ext>
            </p:extLst>
          </p:nvPr>
        </p:nvGraphicFramePr>
        <p:xfrm>
          <a:off x="260649" y="5673080"/>
          <a:ext cx="633670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Блок-схема: альтернативный процесс 10"/>
          <p:cNvSpPr/>
          <p:nvPr/>
        </p:nvSpPr>
        <p:spPr>
          <a:xfrm>
            <a:off x="3140968" y="9489505"/>
            <a:ext cx="792088" cy="288032"/>
          </a:xfrm>
          <a:prstGeom prst="flowChartAlternateProcess">
            <a:avLst/>
          </a:prstGeom>
          <a:solidFill>
            <a:srgbClr val="46E6E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252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85728" y="666720"/>
            <a:ext cx="6336704" cy="8640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80000" algn="ctr">
              <a:tabLst>
                <a:tab pos="6100763" algn="l"/>
              </a:tabLst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налоговых и неналоговых доходов </a:t>
            </a:r>
          </a:p>
          <a:p>
            <a:pPr marL="180000">
              <a:tabLst>
                <a:tab pos="6100763" algn="l"/>
              </a:tabLst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Мелекесского района 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2017-2021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годы (млн. рублей)</a:t>
            </a:r>
          </a:p>
        </p:txBody>
      </p:sp>
      <p:graphicFrame>
        <p:nvGraphicFramePr>
          <p:cNvPr id="7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2327864"/>
              </p:ext>
            </p:extLst>
          </p:nvPr>
        </p:nvGraphicFramePr>
        <p:xfrm>
          <a:off x="188640" y="1712640"/>
          <a:ext cx="6480720" cy="7600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869160" y="128465"/>
            <a:ext cx="1800200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08000" algn="r">
              <a:tabLst>
                <a:tab pos="6100763" algn="l"/>
              </a:tabLst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 бюджета</a:t>
            </a: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3140968" y="9489505"/>
            <a:ext cx="792088" cy="288032"/>
          </a:xfrm>
          <a:prstGeom prst="flowChartAlternateProcess">
            <a:avLst/>
          </a:prstGeom>
          <a:solidFill>
            <a:srgbClr val="46E6E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090914222"/>
              </p:ext>
            </p:extLst>
          </p:nvPr>
        </p:nvGraphicFramePr>
        <p:xfrm>
          <a:off x="944724" y="272480"/>
          <a:ext cx="5238582" cy="533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332182198"/>
              </p:ext>
            </p:extLst>
          </p:nvPr>
        </p:nvGraphicFramePr>
        <p:xfrm>
          <a:off x="476672" y="1382616"/>
          <a:ext cx="6098159" cy="6147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96652" y="7529628"/>
            <a:ext cx="6264696" cy="933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Доля безвозмездных поступлений в общей сумме доходов бюджета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Мелекесского района составляет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85,1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%,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–85,8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%,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70,1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5819" y="518520"/>
            <a:ext cx="6066420" cy="8640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algn="ctr">
              <a:tabLst>
                <a:tab pos="6100763" algn="l"/>
              </a:tabLst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Объем безвозмездных поступлений на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годов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бюджете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Мелекесского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48880" y="200473"/>
            <a:ext cx="4320480" cy="3600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08000" algn="r">
              <a:tabLst>
                <a:tab pos="6100763" algn="l"/>
              </a:tabLst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3071810" y="9382156"/>
            <a:ext cx="792088" cy="288032"/>
          </a:xfrm>
          <a:prstGeom prst="flowChartAlternateProcess">
            <a:avLst/>
          </a:prstGeom>
          <a:solidFill>
            <a:srgbClr val="46E6E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788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85728" y="738158"/>
            <a:ext cx="6336704" cy="8640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Основные характеристики расходной части бюджета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Мелекесского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района по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разделам бюджетной классификации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2018 -2021г.г.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3140968" y="9489505"/>
            <a:ext cx="792088" cy="288032"/>
          </a:xfrm>
          <a:prstGeom prst="flowChartAlternateProcess">
            <a:avLst/>
          </a:prstGeom>
          <a:solidFill>
            <a:srgbClr val="46E6E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3140968" y="9489505"/>
            <a:ext cx="792088" cy="288032"/>
          </a:xfrm>
        </p:spPr>
        <p:txBody>
          <a:bodyPr>
            <a:normAutofit/>
          </a:bodyPr>
          <a:lstStyle/>
          <a:p>
            <a:pPr algn="ctr"/>
            <a:fld id="{6A77DB99-46A0-49A6-9443-9E1BF72757BE}" type="slidenum">
              <a:rPr lang="ru-RU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/>
              <a:t>13</a:t>
            </a:fld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09120" y="200473"/>
            <a:ext cx="2160240" cy="3600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08000" algn="r">
              <a:tabLst>
                <a:tab pos="6100763" algn="l"/>
              </a:tabLst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01209" y="168064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789526"/>
              </p:ext>
            </p:extLst>
          </p:nvPr>
        </p:nvGraphicFramePr>
        <p:xfrm>
          <a:off x="260647" y="2014850"/>
          <a:ext cx="6311624" cy="56556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30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77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77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77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7946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32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479,6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453,8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353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32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32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32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32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хозяйство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32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32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428,6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305,8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308,5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337,7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32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432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43,9</a:t>
                      </a: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432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 и спорт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0864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DB99-46A0-49A6-9443-9E1BF72757BE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2656" y="522090"/>
            <a:ext cx="6336704" cy="8640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Структура расходов бюджета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Мелекесского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района</a:t>
            </a:r>
          </a:p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21088" y="200474"/>
            <a:ext cx="2448272" cy="30424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08000" algn="r">
              <a:tabLst>
                <a:tab pos="6100763" algn="l"/>
              </a:tabLst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Структура расходов бюджета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565912981"/>
              </p:ext>
            </p:extLst>
          </p:nvPr>
        </p:nvGraphicFramePr>
        <p:xfrm>
          <a:off x="285728" y="1666852"/>
          <a:ext cx="6286544" cy="7640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Блок-схема: альтернативный процесс 11"/>
          <p:cNvSpPr/>
          <p:nvPr/>
        </p:nvSpPr>
        <p:spPr>
          <a:xfrm>
            <a:off x="3071810" y="9310718"/>
            <a:ext cx="792088" cy="357190"/>
          </a:xfrm>
          <a:prstGeom prst="flowChartAlternateProcess">
            <a:avLst/>
          </a:prstGeom>
          <a:solidFill>
            <a:srgbClr val="46E6E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342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0648" y="2371262"/>
            <a:ext cx="61566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Муниципальная программа – это документ, определяющий цели и задачи муниципальной политики в определенной сфере, способы их достижения, примерные объемы используемых финансовых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ресурсов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890830861"/>
              </p:ext>
            </p:extLst>
          </p:nvPr>
        </p:nvGraphicFramePr>
        <p:xfrm>
          <a:off x="161637" y="1640632"/>
          <a:ext cx="6354706" cy="7930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67682" y="776536"/>
            <a:ext cx="6336704" cy="8640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целях повышения эффективности и результативности бюджетных расходов бюджет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Мелекесского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района формируется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через реализацию муниципальных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программ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93096" y="200473"/>
            <a:ext cx="2376264" cy="2880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08000" algn="r">
              <a:tabLst>
                <a:tab pos="6100763" algn="l"/>
              </a:tabLst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3071810" y="9310718"/>
            <a:ext cx="792088" cy="288032"/>
          </a:xfrm>
          <a:prstGeom prst="flowChartAlternateProcess">
            <a:avLst/>
          </a:prstGeom>
          <a:solidFill>
            <a:srgbClr val="46E6E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63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63055" y="51941"/>
            <a:ext cx="6336704" cy="61477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80000" algn="ctr">
              <a:tabLst>
                <a:tab pos="6100763" algn="l"/>
              </a:tabLst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на реализацию  муниципальных программ на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2019-2020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г.г.</a:t>
            </a:r>
          </a:p>
          <a:p>
            <a:pPr marL="180000" algn="ctr">
              <a:tabLst>
                <a:tab pos="6100763" algn="l"/>
              </a:tabLst>
            </a:pP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Мелекесского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3140968" y="9489505"/>
            <a:ext cx="792088" cy="288032"/>
          </a:xfrm>
          <a:prstGeom prst="flowChartAlternateProcess">
            <a:avLst/>
          </a:prstGeom>
          <a:solidFill>
            <a:srgbClr val="46E6E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3140968" y="9489505"/>
            <a:ext cx="792088" cy="288032"/>
          </a:xfrm>
        </p:spPr>
        <p:txBody>
          <a:bodyPr>
            <a:normAutofit/>
          </a:bodyPr>
          <a:lstStyle/>
          <a:p>
            <a:pPr algn="ctr"/>
            <a:fld id="{6A77DB99-46A0-49A6-9443-9E1BF72757BE}" type="slidenum">
              <a:rPr lang="ru-RU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/>
              <a:t>16</a:t>
            </a:fld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7826" y="452406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898117"/>
              </p:ext>
            </p:extLst>
          </p:nvPr>
        </p:nvGraphicFramePr>
        <p:xfrm>
          <a:off x="263055" y="713059"/>
          <a:ext cx="6357982" cy="86114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7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78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15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12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117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сумма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fontAlgn="ctr">
                        <a:buNone/>
                      </a:pP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28600" indent="-228600" algn="ctr" fontAlgn="ctr">
                        <a:buAutoNum type="arabicPlain" startAt="2019"/>
                      </a:pP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1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fontAlgn="ctr">
                        <a:buNone/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2019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2020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99681"/>
                  </a:ext>
                </a:extLst>
              </a:tr>
              <a:tr h="4436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«Противодействие коррупции в муниципальном образовании «</a:t>
                      </a:r>
                      <a:r>
                        <a:rPr lang="ru-RU" sz="9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Мелекесский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район» Ульяновской области на 2019-2023 годы»</a:t>
                      </a:r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4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«Развитие муниципальной службы в муниципальном образовании «</a:t>
                      </a:r>
                      <a:r>
                        <a:rPr lang="ru-RU" sz="9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Мелекесский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район» Ульяновской области  на 2017-2021 годы»</a:t>
                      </a:r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88,46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6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«Формирование благоприятного инвестиционного климата и развитие предпринимательства в муниципальном образовании «</a:t>
                      </a:r>
                      <a:r>
                        <a:rPr lang="ru-RU" sz="9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Мелекесский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район» Ульяновской области на 2017-2021 годы»</a:t>
                      </a:r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403,45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36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«Развитие информационного общества, использование информационных и коммуникационных технологий в муниципальном образовании «</a:t>
                      </a:r>
                      <a:r>
                        <a:rPr lang="ru-RU" sz="9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Мелекесский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район» Ульяновской области в 2017-2021 годах»</a:t>
                      </a:r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468,2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747,0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847,0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3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«Оказание содействия в организации охраны общественного порядка и безопасности жизнедеятельности на территории муниципального образования  «</a:t>
                      </a:r>
                      <a:r>
                        <a:rPr lang="ru-RU" sz="9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Мелекесский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район» Ульяновской области на 2017 - 2021 годы»</a:t>
                      </a:r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789,9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1827,4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36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«Проведение районных соревнований в отрасли сельского хозяйства на территории муниципального образования «</a:t>
                      </a:r>
                      <a:r>
                        <a:rPr lang="ru-RU" sz="9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Мелекесский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район» Ульяновской области на 2017-2021 годы»</a:t>
                      </a:r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8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9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программа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«Развитие транспортной системы в  муниципальном образовании «</a:t>
                      </a:r>
                      <a:r>
                        <a:rPr lang="ru-RU" sz="9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Мелекесский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район» Ульяновской области на 2017-2021 годы»</a:t>
                      </a:r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13282,9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15371,1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17898,4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36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«Развитие жилищно-коммунального хозяйства и повышение энергетической эффективности на территории </a:t>
                      </a:r>
                      <a:r>
                        <a:rPr lang="ru-RU" sz="9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Мелекесского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района Ульяновской области на 2017-2021 годы»</a:t>
                      </a:r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1401,9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6796,6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3240,0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98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«Обустройство пешеходных переходов, в том числе у образовательных организаций (учреждений)  согласно, новых национальных стандартов на территории сельских поселений муниципального образования «</a:t>
                      </a:r>
                      <a:r>
                        <a:rPr lang="ru-RU" sz="9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Мелекесский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район» на 2017-2021 годы»</a:t>
                      </a:r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335,9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74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«Развитие культуры и туризма в </a:t>
                      </a:r>
                      <a:r>
                        <a:rPr lang="ru-RU" sz="9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Мелекесском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районе Ульяновской области на 2017-2021 годы»</a:t>
                      </a:r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1814,1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1062,2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425,6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74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«Забота» муниципального образования «</a:t>
                      </a:r>
                      <a:r>
                        <a:rPr lang="ru-RU" sz="9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Мелекесский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район»  Ульяновской области на 2017-2021 годы»</a:t>
                      </a:r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3999,1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3507,7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3120,0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74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«Устойчивое развитие сельских территорий </a:t>
                      </a:r>
                      <a:r>
                        <a:rPr lang="ru-RU" sz="9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Мелекесского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района Ульяновской области на 2017 - 2021 годы»</a:t>
                      </a:r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2028,0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06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«Развитие и модернизация образования в муниципальном образовании «</a:t>
                      </a:r>
                      <a:r>
                        <a:rPr lang="ru-RU" sz="9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Мелекесский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район» Ульяновской области на 2017-2021 годы»</a:t>
                      </a:r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17324,2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4272,0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4128,6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74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«Развитие  молодежной политики на территории </a:t>
                      </a:r>
                      <a:r>
                        <a:rPr lang="ru-RU" sz="9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Мелекесского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района Ульяновской области на 2017 – 2021 годы»</a:t>
                      </a:r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74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9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программа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«Развитие физической культуры и спорта на территории </a:t>
                      </a:r>
                      <a:r>
                        <a:rPr lang="ru-RU" sz="9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Мелекесского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района Ульяновской области на 2017-2021 годы»</a:t>
                      </a:r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303,5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223,3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278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«Обеспечение жильем молодых семей на 2017-2021 годы" на территории муниципального образования «</a:t>
                      </a:r>
                      <a:r>
                        <a:rPr lang="ru-RU" sz="9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Мелекесский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район»  Ульяновской области</a:t>
                      </a:r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5898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«Содействие развития институтов гражданского общества, поддержки социально ориентированных некоммерческих организаций и добровольческой (волонтерской) деятельности в </a:t>
                      </a:r>
                      <a:r>
                        <a:rPr lang="ru-RU" sz="9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Мелекесском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районе Ульяновской области на 2017-2021 годы»</a:t>
                      </a:r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380,9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346,8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346,8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4436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«Охрана окружающей среды и восстановление природных ресурсов муниципального образования «</a:t>
                      </a:r>
                      <a:r>
                        <a:rPr lang="ru-RU" sz="9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Мелекесский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район» Ульяновской области на 2017-2021 годы»</a:t>
                      </a:r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4436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«Содействие в развитии личных подсобных хозяйств на территории муниципального образования «</a:t>
                      </a:r>
                      <a:r>
                        <a:rPr lang="ru-RU" sz="9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Мелекесский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район» Ульяновской области на 2019-2023 годы»</a:t>
                      </a:r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4436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«Использование и охрана земель сельскохозяйственного назначения"  на территории муниципального образования «</a:t>
                      </a:r>
                      <a:r>
                        <a:rPr lang="ru-RU" sz="9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Мелекесский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район» Ульяновской области на 2019-2023 годы»</a:t>
                      </a:r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9740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40762,7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39692,2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36218,9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6047374"/>
              </p:ext>
            </p:extLst>
          </p:nvPr>
        </p:nvGraphicFramePr>
        <p:xfrm>
          <a:off x="2256878" y="168468"/>
          <a:ext cx="2306248" cy="533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179580295"/>
              </p:ext>
            </p:extLst>
          </p:nvPr>
        </p:nvGraphicFramePr>
        <p:xfrm>
          <a:off x="242646" y="1000561"/>
          <a:ext cx="6426714" cy="1976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73216" y="3100537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139742"/>
              </p:ext>
            </p:extLst>
          </p:nvPr>
        </p:nvGraphicFramePr>
        <p:xfrm>
          <a:off x="260648" y="3408314"/>
          <a:ext cx="6408712" cy="23372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6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9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0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54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62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88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50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Всего расходов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428,857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305,823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308,467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337,677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50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79,857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55,640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59,306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63,851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50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305,817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215,790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227,225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256,203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50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 детей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27,573</a:t>
                      </a: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26,325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15,765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11,501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50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 и оздоровление детей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2,274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3,194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3,423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50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13,033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4,873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2,857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2,687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Блок-схема: альтернативный процесс 6"/>
          <p:cNvSpPr/>
          <p:nvPr/>
        </p:nvSpPr>
        <p:spPr>
          <a:xfrm>
            <a:off x="3071810" y="9310718"/>
            <a:ext cx="792088" cy="288032"/>
          </a:xfrm>
          <a:prstGeom prst="flowChartAlternateProcess">
            <a:avLst/>
          </a:prstGeom>
          <a:solidFill>
            <a:srgbClr val="46E6E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17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27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712473"/>
              </p:ext>
            </p:extLst>
          </p:nvPr>
        </p:nvGraphicFramePr>
        <p:xfrm>
          <a:off x="1430778" y="272480"/>
          <a:ext cx="3942438" cy="608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666030353"/>
              </p:ext>
            </p:extLst>
          </p:nvPr>
        </p:nvGraphicFramePr>
        <p:xfrm>
          <a:off x="428604" y="952472"/>
          <a:ext cx="6171228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763894"/>
              </p:ext>
            </p:extLst>
          </p:nvPr>
        </p:nvGraphicFramePr>
        <p:xfrm>
          <a:off x="357166" y="2238356"/>
          <a:ext cx="6233549" cy="15787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35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4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4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29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38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28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9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Всего расходов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10,296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18,778</a:t>
                      </a:r>
                      <a:endParaRPr lang="en-US" sz="14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13,484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11,792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1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10,003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18,031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13,373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11,682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8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культуры, кинематографии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0,293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1,778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57826" y="1952604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357298" y="4095744"/>
            <a:ext cx="3942438" cy="554716"/>
            <a:chOff x="0" y="8411"/>
            <a:chExt cx="3942438" cy="82368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0" y="8411"/>
              <a:ext cx="3942438" cy="82368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42393" y="63062"/>
              <a:ext cx="3862020" cy="74326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latin typeface="Arial Narrow" pitchFamily="34" charset="0"/>
                </a:rPr>
                <a:t> Физическая культура и спорт</a:t>
              </a:r>
              <a:endParaRPr lang="ru-RU" sz="2000" b="1" kern="1200" dirty="0">
                <a:latin typeface="Arial Narrow" pitchFamily="34" charset="0"/>
              </a:endParaRPr>
            </a:p>
          </p:txBody>
        </p:sp>
      </p:grp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688330949"/>
              </p:ext>
            </p:extLst>
          </p:nvPr>
        </p:nvGraphicFramePr>
        <p:xfrm>
          <a:off x="428604" y="4881562"/>
          <a:ext cx="6171228" cy="1560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59773"/>
              </p:ext>
            </p:extLst>
          </p:nvPr>
        </p:nvGraphicFramePr>
        <p:xfrm>
          <a:off x="428604" y="6667512"/>
          <a:ext cx="6156684" cy="12334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44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19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21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11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71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00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7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Всего расходов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6,253</a:t>
                      </a:r>
                      <a:endParaRPr lang="en-US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0,223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0,130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0,630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7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Массовый спорт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6,253</a:t>
                      </a:r>
                      <a:endParaRPr lang="en-US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0,223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0,130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0,630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286388" y="6167446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3071810" y="9310718"/>
            <a:ext cx="792088" cy="288032"/>
          </a:xfrm>
          <a:prstGeom prst="flowChartAlternateProcess">
            <a:avLst/>
          </a:prstGeom>
          <a:solidFill>
            <a:srgbClr val="46E6E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18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05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14290" y="1238224"/>
            <a:ext cx="6336704" cy="606844"/>
          </a:xfrm>
          <a:prstGeom prst="rect">
            <a:avLst/>
          </a:prstGeom>
          <a:solidFill>
            <a:srgbClr val="46E6E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80000" algn="ctr">
              <a:tabLst>
                <a:tab pos="6100763" algn="l"/>
              </a:tabLst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Открытость бюджетных данных и уровень бюджетными средствами </a:t>
            </a:r>
            <a:r>
              <a:rPr lang="ru-RU" sz="1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Мелекесского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</a:p>
          <a:p>
            <a:pPr marL="180000">
              <a:tabLst>
                <a:tab pos="6100763" algn="l"/>
              </a:tabLst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33056" y="200473"/>
            <a:ext cx="2736304" cy="144015"/>
          </a:xfrm>
          <a:prstGeom prst="rect">
            <a:avLst/>
          </a:prstGeom>
          <a:solidFill>
            <a:srgbClr val="99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08000" algn="r">
              <a:tabLst>
                <a:tab pos="6100763" algn="l"/>
              </a:tabLst>
            </a:pPr>
            <a:r>
              <a:rPr lang="ru-RU" sz="1200" dirty="0" smtClean="0">
                <a:solidFill>
                  <a:schemeClr val="tx1"/>
                </a:solidFill>
              </a:rPr>
              <a:t>Открытость бюджетных данных</a:t>
            </a:r>
          </a:p>
        </p:txBody>
      </p:sp>
      <p:sp>
        <p:nvSpPr>
          <p:cNvPr id="10" name="Прямоугольник 18"/>
          <p:cNvSpPr>
            <a:spLocks noChangeArrowheads="1"/>
          </p:cNvSpPr>
          <p:nvPr/>
        </p:nvSpPr>
        <p:spPr bwMode="auto">
          <a:xfrm>
            <a:off x="428604" y="2524108"/>
            <a:ext cx="60725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 целях обеспечения принципа прозрачности (открытости) бюджета на официальном сайте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Финансового управления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Мелекесский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размещается информация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 бюджете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Мелекесский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доступной для граждан форме.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85728" y="7953396"/>
            <a:ext cx="62356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официальном сайте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Мелекесский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размещается информация для обеспечения прозрачности (открытости) и доступного информирования заинтересованных слоёв населения о бюджете и бюджетном процессе. Данный вариант позволяет на постоянной основе шире применять механизмы обеспечения публичности реализации бюджетной  и налоговой политики.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06" name="Picture 6" descr="http://skrinshoter.ru/i/140219/D6yyYmH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42" y="4238619"/>
            <a:ext cx="5929354" cy="3610767"/>
          </a:xfrm>
          <a:prstGeom prst="rect">
            <a:avLst/>
          </a:prstGeom>
          <a:noFill/>
        </p:spPr>
      </p:pic>
      <p:sp>
        <p:nvSpPr>
          <p:cNvPr id="9" name="Блок-схема: альтернативный процесс 8"/>
          <p:cNvSpPr/>
          <p:nvPr/>
        </p:nvSpPr>
        <p:spPr>
          <a:xfrm>
            <a:off x="2928934" y="9310718"/>
            <a:ext cx="792088" cy="288032"/>
          </a:xfrm>
          <a:prstGeom prst="flowChartAlternateProcess">
            <a:avLst/>
          </a:prstGeom>
          <a:solidFill>
            <a:srgbClr val="46E6E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001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0497203"/>
              </p:ext>
            </p:extLst>
          </p:nvPr>
        </p:nvGraphicFramePr>
        <p:xfrm>
          <a:off x="1357298" y="523844"/>
          <a:ext cx="3942438" cy="6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742631756"/>
              </p:ext>
            </p:extLst>
          </p:nvPr>
        </p:nvGraphicFramePr>
        <p:xfrm>
          <a:off x="214290" y="1523976"/>
          <a:ext cx="6401064" cy="3127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878806"/>
              </p:ext>
            </p:extLst>
          </p:nvPr>
        </p:nvGraphicFramePr>
        <p:xfrm>
          <a:off x="285728" y="5095876"/>
          <a:ext cx="6336701" cy="29632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69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7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65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61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71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915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43" marR="9343" marT="9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43" marR="9343" marT="9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43" marR="9343" marT="9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43" marR="9343" marT="9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43" marR="9343" marT="9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15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Всего расходов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43" marR="9343" marT="9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13727,5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43" marR="9343" marT="9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16678,8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43" marR="9343" marT="9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8973,1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43" marR="9343" marT="9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6281,8</a:t>
                      </a:r>
                      <a:endParaRPr lang="en-US" sz="14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43" marR="9343" marT="9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15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Жилищное 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хозяйство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43" marR="9343" marT="9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43" marR="9343" marT="9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43" marR="9343" marT="9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43" marR="9343" marT="9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43" marR="9343" marT="9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15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Коммунальное 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хозяйство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43" marR="9343" marT="9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43" marR="9343" marT="9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343" marR="9343" marT="9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343" marR="9343" marT="9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343" marR="9343" marT="9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15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43" marR="9343" marT="9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2590,2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43" marR="9343" marT="9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1429,2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43" marR="9343" marT="9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1349,2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43" marR="9343" marT="9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1349,2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43" marR="9343" marT="9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4745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жилищно-коммунального хозяйства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43" marR="9343" marT="9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9641,6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43" marR="9343" marT="9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14934,6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43" marR="9343" marT="9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7308,9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43" marR="9343" marT="9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4832,6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43" marR="9343" marT="9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86388" y="4667248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3071810" y="9310718"/>
            <a:ext cx="792088" cy="288032"/>
          </a:xfrm>
          <a:prstGeom prst="flowChartAlternateProcess">
            <a:avLst/>
          </a:prstGeom>
          <a:solidFill>
            <a:srgbClr val="46E6E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27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60649" y="488504"/>
            <a:ext cx="6336704" cy="50385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80000" algn="ctr">
              <a:tabLst>
                <a:tab pos="6100763" algn="l"/>
              </a:tabLst>
            </a:pPr>
            <a:r>
              <a:rPr lang="ru-RU" b="1" dirty="0" smtClean="0">
                <a:solidFill>
                  <a:schemeClr val="tx1"/>
                </a:solidFill>
                <a:latin typeface="+mj-lt"/>
              </a:rPr>
              <a:t>Полезная информация в сети Интернет</a:t>
            </a: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3140968" y="9489505"/>
            <a:ext cx="792088" cy="288032"/>
          </a:xfrm>
          <a:prstGeom prst="flowChartAlternateProcess">
            <a:avLst/>
          </a:prstGeom>
          <a:solidFill>
            <a:srgbClr val="46E6E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3140968" y="9489505"/>
            <a:ext cx="792088" cy="288032"/>
          </a:xfrm>
        </p:spPr>
        <p:txBody>
          <a:bodyPr>
            <a:normAutofit/>
          </a:bodyPr>
          <a:lstStyle/>
          <a:p>
            <a:pPr algn="ctr"/>
            <a:fld id="{6A77DB99-46A0-49A6-9443-9E1BF72757BE}" type="slidenum">
              <a:rPr lang="ru-RU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/>
              <a:t>20</a:t>
            </a:fld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10254" t="11719" r="69971" b="82422"/>
          <a:stretch>
            <a:fillRect/>
          </a:stretch>
        </p:blipFill>
        <p:spPr bwMode="auto">
          <a:xfrm>
            <a:off x="188640" y="1424609"/>
            <a:ext cx="1792846" cy="28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58939" y="1674748"/>
            <a:ext cx="18739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http://www.kremlin.ru</a:t>
            </a:r>
            <a:endParaRPr lang="ru-RU" sz="1050" b="1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 l="3125" t="21680" r="87353" b="64648"/>
          <a:stretch>
            <a:fillRect/>
          </a:stretch>
        </p:blipFill>
        <p:spPr bwMode="auto">
          <a:xfrm>
            <a:off x="188641" y="2116972"/>
            <a:ext cx="364171" cy="2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 l="11727" t="21679" r="54395" b="66160"/>
          <a:stretch>
            <a:fillRect/>
          </a:stretch>
        </p:blipFill>
        <p:spPr bwMode="auto">
          <a:xfrm>
            <a:off x="548681" y="2116972"/>
            <a:ext cx="1456687" cy="2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88640" y="2321838"/>
            <a:ext cx="2088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http://www.duma.gov.ru</a:t>
            </a:r>
            <a:endParaRPr lang="ru-RU" sz="1000" b="1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 cstate="print"/>
          <a:srcRect l="732" t="15820" r="59717" b="72462"/>
          <a:stretch>
            <a:fillRect/>
          </a:stretch>
        </p:blipFill>
        <p:spPr bwMode="auto">
          <a:xfrm>
            <a:off x="188640" y="2648745"/>
            <a:ext cx="1764834" cy="2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476126" y="2864768"/>
            <a:ext cx="15127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http://ulgov.ru</a:t>
            </a:r>
            <a:endParaRPr lang="ru-RU" sz="1050" b="1" dirty="0"/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 cstate="print"/>
          <a:srcRect l="927" t="11914" r="30957" b="75391"/>
          <a:stretch>
            <a:fillRect/>
          </a:stretch>
        </p:blipFill>
        <p:spPr bwMode="auto">
          <a:xfrm>
            <a:off x="188640" y="3080792"/>
            <a:ext cx="1736820" cy="288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331516" y="3296816"/>
            <a:ext cx="15133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http://ufo.ulntc.ru</a:t>
            </a:r>
            <a:endParaRPr lang="ru-RU" sz="1050" b="1" dirty="0"/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8" cstate="print"/>
          <a:srcRect l="2929" t="22461" r="87094" b="65820"/>
          <a:stretch>
            <a:fillRect/>
          </a:stretch>
        </p:blipFill>
        <p:spPr bwMode="auto">
          <a:xfrm>
            <a:off x="300512" y="4232922"/>
            <a:ext cx="392185" cy="2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9" cstate="print"/>
          <a:srcRect l="20703" t="49024" r="48535" b="27539"/>
          <a:stretch>
            <a:fillRect/>
          </a:stretch>
        </p:blipFill>
        <p:spPr bwMode="auto">
          <a:xfrm>
            <a:off x="836712" y="4232922"/>
            <a:ext cx="86409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476126" y="4459976"/>
            <a:ext cx="15127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http://mo73.ru</a:t>
            </a:r>
            <a:endParaRPr lang="ru-RU" sz="1050" b="1" dirty="0"/>
          </a:p>
        </p:txBody>
      </p:sp>
      <p:pic>
        <p:nvPicPr>
          <p:cNvPr id="25" name="Picture 12"/>
          <p:cNvPicPr>
            <a:picLocks noChangeAspect="1" noChangeArrowheads="1"/>
          </p:cNvPicPr>
          <p:nvPr/>
        </p:nvPicPr>
        <p:blipFill>
          <a:blip r:embed="rId10" cstate="print"/>
          <a:srcRect l="9521" t="11719" r="20166" b="72656"/>
          <a:stretch>
            <a:fillRect/>
          </a:stretch>
        </p:blipFill>
        <p:spPr bwMode="auto">
          <a:xfrm>
            <a:off x="188640" y="3630242"/>
            <a:ext cx="1736820" cy="2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TextBox 25"/>
          <p:cNvSpPr txBox="1"/>
          <p:nvPr/>
        </p:nvSpPr>
        <p:spPr>
          <a:xfrm>
            <a:off x="116632" y="3851393"/>
            <a:ext cx="19442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http://www.med.ulgov.ru</a:t>
            </a:r>
            <a:endParaRPr lang="ru-RU" sz="105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060849" y="1424609"/>
            <a:ext cx="4653136" cy="5493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Бюджетные послания Федеральному собранию Российской Федерации, Указы Президента Российской Федерации 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от 7 мая 2012 года, другие документы, поручения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60849" y="2081713"/>
            <a:ext cx="4653136" cy="5493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Возможность получать информацию о ходе законодательного процесса и сами тексты законопроектов, законов и иных связанных с ними документов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60849" y="3081953"/>
            <a:ext cx="4653136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Об областном бюджете, бюджетной политике, государственном долге, иная информация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60849" y="2697177"/>
            <a:ext cx="4653136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Информация о регионе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60849" y="3584848"/>
            <a:ext cx="4653136" cy="5493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Информация о реализуемых госпрограммах, задачах и функциях Министерства здравоохранения, семьи и социального благополучия Ульяновской области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60849" y="4232921"/>
            <a:ext cx="4653136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Информирование о достижениях в сфере образования Ульяновской области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Picture 7"/>
          <p:cNvPicPr>
            <a:picLocks noChangeAspect="1" noChangeArrowheads="1"/>
          </p:cNvPicPr>
          <p:nvPr/>
        </p:nvPicPr>
        <p:blipFill>
          <a:blip r:embed="rId11" cstate="print"/>
          <a:srcRect l="10449" t="12890" r="43408" b="70508"/>
          <a:stretch>
            <a:fillRect/>
          </a:stretch>
        </p:blipFill>
        <p:spPr bwMode="auto">
          <a:xfrm>
            <a:off x="188640" y="4804385"/>
            <a:ext cx="1728192" cy="338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TextBox 34"/>
          <p:cNvSpPr txBox="1"/>
          <p:nvPr/>
        </p:nvSpPr>
        <p:spPr>
          <a:xfrm>
            <a:off x="483718" y="5042719"/>
            <a:ext cx="15051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http://bus.gov.ru</a:t>
            </a:r>
            <a:endParaRPr lang="ru-RU" sz="1050" b="1" dirty="0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12" cstate="print"/>
          <a:srcRect l="2197" t="11719" r="51660" b="73633"/>
          <a:stretch>
            <a:fillRect/>
          </a:stretch>
        </p:blipFill>
        <p:spPr bwMode="auto">
          <a:xfrm>
            <a:off x="188640" y="5401945"/>
            <a:ext cx="1728192" cy="29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TextBox 36"/>
          <p:cNvSpPr txBox="1"/>
          <p:nvPr/>
        </p:nvSpPr>
        <p:spPr>
          <a:xfrm>
            <a:off x="260649" y="5665876"/>
            <a:ext cx="15841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http://budget.gov.ru</a:t>
            </a:r>
            <a:endParaRPr lang="ru-RU" sz="1050" b="1" dirty="0"/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13" cstate="print"/>
          <a:srcRect t="19726" r="79297" b="73438"/>
          <a:stretch>
            <a:fillRect/>
          </a:stretch>
        </p:blipFill>
        <p:spPr bwMode="auto">
          <a:xfrm>
            <a:off x="741717" y="5944926"/>
            <a:ext cx="1309236" cy="235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13" cstate="print"/>
          <a:srcRect l="3125" t="11914" r="91748" b="83203"/>
          <a:stretch>
            <a:fillRect/>
          </a:stretch>
        </p:blipFill>
        <p:spPr bwMode="auto">
          <a:xfrm>
            <a:off x="251517" y="5965785"/>
            <a:ext cx="513188" cy="265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" name="TextBox 39"/>
          <p:cNvSpPr txBox="1"/>
          <p:nvPr/>
        </p:nvSpPr>
        <p:spPr>
          <a:xfrm>
            <a:off x="188640" y="6179948"/>
            <a:ext cx="19442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https://beta.gosuslugi.ru</a:t>
            </a:r>
            <a:endParaRPr lang="ru-RU" sz="1050" b="1" dirty="0"/>
          </a:p>
        </p:txBody>
      </p:sp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14" cstate="print"/>
          <a:srcRect t="10937" r="41211" b="75391"/>
          <a:stretch>
            <a:fillRect/>
          </a:stretch>
        </p:blipFill>
        <p:spPr bwMode="auto">
          <a:xfrm>
            <a:off x="190940" y="6466152"/>
            <a:ext cx="1780561" cy="265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TextBox 41"/>
          <p:cNvSpPr txBox="1"/>
          <p:nvPr/>
        </p:nvSpPr>
        <p:spPr>
          <a:xfrm>
            <a:off x="216024" y="6686018"/>
            <a:ext cx="2060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http://www.gibdd.ru/r/73</a:t>
            </a:r>
            <a:endParaRPr lang="ru-RU" sz="1000" b="1" dirty="0"/>
          </a:p>
        </p:txBody>
      </p:sp>
      <p:pic>
        <p:nvPicPr>
          <p:cNvPr id="43" name="Picture 6"/>
          <p:cNvPicPr>
            <a:picLocks noChangeAspect="1" noChangeArrowheads="1"/>
          </p:cNvPicPr>
          <p:nvPr/>
        </p:nvPicPr>
        <p:blipFill>
          <a:blip r:embed="rId15" cstate="print"/>
          <a:srcRect l="6054" t="13867" r="55127" b="71485"/>
          <a:stretch>
            <a:fillRect/>
          </a:stretch>
        </p:blipFill>
        <p:spPr bwMode="auto">
          <a:xfrm>
            <a:off x="190940" y="6962022"/>
            <a:ext cx="1780561" cy="3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" name="TextBox 43"/>
          <p:cNvSpPr txBox="1"/>
          <p:nvPr/>
        </p:nvSpPr>
        <p:spPr>
          <a:xfrm>
            <a:off x="116632" y="7250052"/>
            <a:ext cx="20162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http://www.zakupki.gov.ru</a:t>
            </a:r>
            <a:endParaRPr lang="ru-RU" sz="1050" b="1" dirty="0"/>
          </a:p>
        </p:txBody>
      </p:sp>
      <p:pic>
        <p:nvPicPr>
          <p:cNvPr id="45" name="Picture 7"/>
          <p:cNvPicPr>
            <a:picLocks noChangeAspect="1" noChangeArrowheads="1"/>
          </p:cNvPicPr>
          <p:nvPr/>
        </p:nvPicPr>
        <p:blipFill>
          <a:blip r:embed="rId16" cstate="print"/>
          <a:srcRect t="16601" r="63379" b="68750"/>
          <a:stretch>
            <a:fillRect/>
          </a:stretch>
        </p:blipFill>
        <p:spPr bwMode="auto">
          <a:xfrm>
            <a:off x="190940" y="7637007"/>
            <a:ext cx="1780561" cy="303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" name="TextBox 45"/>
          <p:cNvSpPr txBox="1"/>
          <p:nvPr/>
        </p:nvSpPr>
        <p:spPr>
          <a:xfrm>
            <a:off x="265025" y="7853030"/>
            <a:ext cx="172381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https://www.nalog.ru</a:t>
            </a:r>
            <a:endParaRPr lang="ru-RU" sz="1050" b="1" dirty="0"/>
          </a:p>
        </p:txBody>
      </p:sp>
      <p:pic>
        <p:nvPicPr>
          <p:cNvPr id="47" name="Picture 8"/>
          <p:cNvPicPr>
            <a:picLocks noChangeAspect="1" noChangeArrowheads="1"/>
          </p:cNvPicPr>
          <p:nvPr/>
        </p:nvPicPr>
        <p:blipFill>
          <a:blip r:embed="rId17" cstate="print"/>
          <a:srcRect l="46338" t="12890" r="13379" b="74415"/>
          <a:stretch>
            <a:fillRect/>
          </a:stretch>
        </p:blipFill>
        <p:spPr bwMode="auto">
          <a:xfrm>
            <a:off x="190940" y="8292281"/>
            <a:ext cx="1780561" cy="30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" name="TextBox 47"/>
          <p:cNvSpPr txBox="1"/>
          <p:nvPr/>
        </p:nvSpPr>
        <p:spPr>
          <a:xfrm>
            <a:off x="476672" y="8534727"/>
            <a:ext cx="13092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http://uln.gks.ru</a:t>
            </a:r>
            <a:endParaRPr lang="ru-RU" sz="1050" b="1" dirty="0"/>
          </a:p>
        </p:txBody>
      </p:sp>
      <p:pic>
        <p:nvPicPr>
          <p:cNvPr id="49" name="Picture 9"/>
          <p:cNvPicPr>
            <a:picLocks noChangeAspect="1" noChangeArrowheads="1"/>
          </p:cNvPicPr>
          <p:nvPr/>
        </p:nvPicPr>
        <p:blipFill>
          <a:blip r:embed="rId18" cstate="print"/>
          <a:srcRect l="3662" t="16601" r="49463" b="70704"/>
          <a:stretch>
            <a:fillRect/>
          </a:stretch>
        </p:blipFill>
        <p:spPr bwMode="auto">
          <a:xfrm>
            <a:off x="190940" y="8803541"/>
            <a:ext cx="1780561" cy="262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" name="TextBox 49"/>
          <p:cNvSpPr txBox="1"/>
          <p:nvPr/>
        </p:nvSpPr>
        <p:spPr>
          <a:xfrm>
            <a:off x="404664" y="9019564"/>
            <a:ext cx="16561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http://pravo.gov.ru</a:t>
            </a:r>
            <a:endParaRPr lang="ru-RU" sz="105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2060849" y="6962022"/>
            <a:ext cx="4653136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Реестр планов-графиков размещения заказов и планов закупок, единый реестр государственных и муниципальных контрактов, иная информация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060849" y="6466152"/>
            <a:ext cx="4653136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Проверка наличия неуплаченных штрафов по данным транспортного средства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060849" y="5977718"/>
            <a:ext cx="4653136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Электронный портал государственных услуг для физических и юридических лиц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060849" y="5377846"/>
            <a:ext cx="4653136" cy="397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Возможность получения в режиме реального времени необходимой информации о бюджете и бюджетном процессе в Российской Федерации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060849" y="4712876"/>
            <a:ext cx="4653136" cy="6223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Информация по учреждениям, оказывающим определенную услугу  (выполняющим определенную работу) в разрезе регионов и видов деятельности учреждений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060849" y="8803541"/>
            <a:ext cx="4653136" cy="4231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Официальное опубликование правовых данных</a:t>
            </a:r>
          </a:p>
          <a:p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060849" y="8292281"/>
            <a:ext cx="4653136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Официальная статистическая информация по Ульяновской области  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060849" y="7637006"/>
            <a:ext cx="4653136" cy="5770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Личный кабинет налогоплательщика для физических/ юридических лиц- информация об объектах налогообложения, начисленных и уплаченных суммах, налоговой базе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альтернативный процесс 16"/>
          <p:cNvSpPr/>
          <p:nvPr/>
        </p:nvSpPr>
        <p:spPr>
          <a:xfrm>
            <a:off x="3140968" y="9489505"/>
            <a:ext cx="792088" cy="288032"/>
          </a:xfrm>
          <a:prstGeom prst="flowChartAlternateProcess">
            <a:avLst/>
          </a:prstGeom>
          <a:solidFill>
            <a:srgbClr val="46E6E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3140968" y="9489505"/>
            <a:ext cx="792088" cy="288032"/>
          </a:xfrm>
        </p:spPr>
        <p:txBody>
          <a:bodyPr>
            <a:normAutofit/>
          </a:bodyPr>
          <a:lstStyle/>
          <a:p>
            <a:pPr algn="ctr"/>
            <a:fld id="{6A77DB99-46A0-49A6-9443-9E1BF72757BE}" type="slidenum">
              <a:rPr lang="ru-RU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/>
              <a:t>21</a:t>
            </a:fld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8" y="2595546"/>
            <a:ext cx="4572000" cy="166199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Почтовый  и юридический адрес: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433508 Российская Федерация 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Ульяновская область 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город Димитровград, ул. А. Хмельницкого,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93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тел. 8(84235) 2-74-32, 2-69-16,2-64-94 факс: (2-74-32)</a:t>
            </a:r>
          </a:p>
          <a:p>
            <a:pPr algn="ctr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melekess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fin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yandex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70" y="5453066"/>
            <a:ext cx="4572000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Режим работы: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понедельник-пятница с 8.00 до 17.00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перерыв на обед с 1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.00 до 1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.00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суббота-воскресенье выходной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7166" y="738158"/>
            <a:ext cx="6147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«Финансовое управление муниципального образования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Мелекесский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район»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5820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85728" y="595282"/>
            <a:ext cx="6336704" cy="50006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80000" algn="ctr">
              <a:tabLst>
                <a:tab pos="6100763" algn="l"/>
              </a:tabLst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показатели социально-экономического развития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Мелекесского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64904" y="200474"/>
            <a:ext cx="4104456" cy="2240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6000" algn="r">
              <a:tabLst>
                <a:tab pos="6100763" algn="l"/>
              </a:tabLst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показатели социально-экономического развития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048562"/>
              </p:ext>
            </p:extLst>
          </p:nvPr>
        </p:nvGraphicFramePr>
        <p:xfrm>
          <a:off x="285728" y="1166786"/>
          <a:ext cx="6286544" cy="81519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00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8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58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58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863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2019 </a:t>
                      </a:r>
                      <a:r>
                        <a:rPr lang="ru-RU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305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 Население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8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 население (среднегодовая)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тыс.чел.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0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Общий коэффициент рождаемости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число родившихся на 1000 человек населения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21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Общий коэффициент смертности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число умерших на 1000 человек населения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18,5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8609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 Производство товаров и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услуг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69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2.3. Промышленное производство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57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Индекс промышленного производства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% к предыдущему году в сопоставимых ценах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98,8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98,2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98,1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1429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2.4. Сельское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хозяйство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33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Продукция сельского хозяйства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млн. руб.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1 316,3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1 474,6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1 894,9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863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Ожидаемая продолжительность жизни при рождении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20" marR="5520" marT="5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68,9 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68,9 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68,9 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863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Строительство жилых домов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кв. метров общей площади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97,6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063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2.7.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Строительство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156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Ввод в действие жилых домов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тыс. кв. м. в общей площади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28,00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28,30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29,00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7985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 Торговля и услуги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населению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156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Оборот розничной торговли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ценах соответствующих лет; млн. руб.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590,8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610,9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632,2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2372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 Малое и среднее предпринимательство, включая </a:t>
                      </a:r>
                      <a:r>
                        <a:rPr lang="ru-RU" sz="12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микропредприятия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156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Число малых и средних предприятий, включая микропредприятия (на конец года)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1 138,00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1 145,00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1 145,00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4156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Среднесписочная численность работников малых и средних предприятий, включая микропредприятия (без внешних совместителей)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тыс. чел.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1363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Инвестиции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4156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Инвестиции в основной капитал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ценах соответствующих лет; млн. руб.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890,0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895,0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897,0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7" name="Блок-схема: альтернативный процесс 6"/>
          <p:cNvSpPr/>
          <p:nvPr/>
        </p:nvSpPr>
        <p:spPr>
          <a:xfrm>
            <a:off x="3140968" y="9489505"/>
            <a:ext cx="792088" cy="288032"/>
          </a:xfrm>
          <a:prstGeom prst="flowChartAlternateProcess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25000">
                <a:schemeClr val="tx2">
                  <a:lumMod val="40000"/>
                  <a:lumOff val="60000"/>
                </a:schemeClr>
              </a:gs>
              <a:gs pos="7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85728" y="2095480"/>
            <a:ext cx="2997714" cy="1053142"/>
          </a:xfrm>
          <a:prstGeom prst="roundRect">
            <a:avLst/>
          </a:prstGeom>
          <a:solidFill>
            <a:srgbClr val="3AE688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Оптимизация бюджетных расходов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5728" y="5381628"/>
            <a:ext cx="2997714" cy="1137207"/>
          </a:xfrm>
          <a:prstGeom prst="roundRect">
            <a:avLst/>
          </a:prstGeom>
          <a:solidFill>
            <a:srgbClr val="3AE688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степени прозрачности и открытости бюджета и бюджетного процесса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4290" y="3809992"/>
            <a:ext cx="2997714" cy="938159"/>
          </a:xfrm>
          <a:prstGeom prst="roundRect">
            <a:avLst/>
          </a:prstGeom>
          <a:solidFill>
            <a:srgbClr val="3AE688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сбалансированности и устойчивости бюджетной системы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00438" y="5238752"/>
            <a:ext cx="2961695" cy="1352150"/>
          </a:xfrm>
          <a:prstGeom prst="roundRect">
            <a:avLst/>
          </a:prstGeom>
          <a:solidFill>
            <a:srgbClr val="3AE688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Вовлечение граждан в процедуры обсуждения и принятия бюджетных решений по средствам реализации программы  «Местные инициативы»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71876" y="3809992"/>
            <a:ext cx="2961695" cy="988932"/>
          </a:xfrm>
          <a:prstGeom prst="roundRect">
            <a:avLst/>
          </a:prstGeom>
          <a:solidFill>
            <a:srgbClr val="3AE688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эффективности и результативности имеющихся инструментов программно-целевого управления и бюджетирования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625848" y="7280758"/>
            <a:ext cx="2961695" cy="1113113"/>
          </a:xfrm>
          <a:prstGeom prst="roundRect">
            <a:avLst/>
          </a:prstGeom>
          <a:solidFill>
            <a:srgbClr val="3AE688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Безусловное исполнение принятых социальных обязательств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88640" y="7280758"/>
            <a:ext cx="2997714" cy="1137207"/>
          </a:xfrm>
          <a:prstGeom prst="roundRect">
            <a:avLst/>
          </a:prstGeom>
          <a:solidFill>
            <a:srgbClr val="3AE688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качества управления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571876" y="2024042"/>
            <a:ext cx="2961695" cy="1172536"/>
          </a:xfrm>
          <a:prstGeom prst="roundRect">
            <a:avLst/>
          </a:prstGeom>
          <a:solidFill>
            <a:srgbClr val="3AE688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Концентрация финансовых ресурсов на приоритетных направлениях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развития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01280" y="190821"/>
            <a:ext cx="4320480" cy="360039"/>
          </a:xfrm>
          <a:prstGeom prst="rect">
            <a:avLst/>
          </a:prstGeom>
          <a:solidFill>
            <a:srgbClr val="99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6000" algn="r">
              <a:tabLst>
                <a:tab pos="6100763" algn="l"/>
              </a:tabLst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задачи бюджетной и налоговой политики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14290" y="666720"/>
            <a:ext cx="6336704" cy="75261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80000" algn="ctr">
              <a:tabLst>
                <a:tab pos="6100763" algn="l"/>
              </a:tabLst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задачи бюджетной политики Мелекесского района на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 год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3140968" y="9489505"/>
            <a:ext cx="792088" cy="288032"/>
          </a:xfrm>
          <a:prstGeom prst="flowChartAlternateProcess">
            <a:avLst/>
          </a:prstGeom>
          <a:solidFill>
            <a:srgbClr val="46E6E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02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99482" y="1832653"/>
            <a:ext cx="2997714" cy="117670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Стимулирование (привлечение) инвестиций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08218" y="1832653"/>
            <a:ext cx="2997714" cy="117670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благоприятных условий для развития малого и среднего предпринимательства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44386" y="7449278"/>
            <a:ext cx="3169230" cy="17681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Совершенствование администрирования доходов в целях повышения качества налогового администрирования по налогам, формирующим доходную часть бюджета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30259" y="3392827"/>
            <a:ext cx="2997714" cy="156017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Продолжение работы по сокращению задолженности по налогам и сборам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3890" y="3392827"/>
            <a:ext cx="2997714" cy="156017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Оптимизация действующих налоговых льгот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8874" y="5473058"/>
            <a:ext cx="2997714" cy="156017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уровня собираемости налогов, рост налоговой базы, включая снижение доли теневого сектора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38560" y="5467540"/>
            <a:ext cx="2997714" cy="156017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тмена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неэффективных налоговых льгот,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60649" y="704528"/>
            <a:ext cx="6336704" cy="8640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80000" algn="ctr">
              <a:tabLst>
                <a:tab pos="6100763" algn="l"/>
              </a:tabLst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задачи налоговой политики Мелекесского района на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 год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24944" y="200474"/>
            <a:ext cx="3744416" cy="2400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6000" algn="r">
              <a:tabLst>
                <a:tab pos="6100763" algn="l"/>
              </a:tabLst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задачи бюджетной и налоговой политики</a:t>
            </a: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3140968" y="9489505"/>
            <a:ext cx="792088" cy="288032"/>
          </a:xfrm>
          <a:prstGeom prst="flowChartAlternateProcess">
            <a:avLst/>
          </a:prstGeom>
          <a:solidFill>
            <a:srgbClr val="46E6E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27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4288563510"/>
              </p:ext>
            </p:extLst>
          </p:nvPr>
        </p:nvGraphicFramePr>
        <p:xfrm>
          <a:off x="428604" y="4452934"/>
          <a:ext cx="6072230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285728" y="309530"/>
            <a:ext cx="6336704" cy="5715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80000" algn="ctr">
              <a:tabLst>
                <a:tab pos="6100763" algn="l"/>
              </a:tabLst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бюджета района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1551" y="7140444"/>
            <a:ext cx="66247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ДОХОДЫ- уплаченные физическими лицами и организациями налоги, штрафы, пошлины, безвозмездные поступления от физических лиц и организаций, а также финансовая помощь из вышестоящего бюджета (дотации, субвенции, субсидии и иные трансферты)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РАСХОДЫ-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 (например, на выплату заработной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платы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учителям, на строительство детских садов, дорог и т.п.)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ДЕФИЦИТ-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сумма, на которую расходы превышают доходы ПРОФИЦИТ- сумма, на которую доходы превышают расходы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14950" y="102391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805839"/>
              </p:ext>
            </p:extLst>
          </p:nvPr>
        </p:nvGraphicFramePr>
        <p:xfrm>
          <a:off x="214290" y="1381100"/>
          <a:ext cx="6286545" cy="29066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96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8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80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97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80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64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944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400" b="0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(отчет)</a:t>
                      </a:r>
                      <a:endParaRPr lang="ru-RU" sz="1400" b="0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(отчет)</a:t>
                      </a:r>
                      <a:endParaRPr lang="en-US" sz="14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400" b="0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400" b="0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400" b="0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55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всего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563,736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625,318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479,577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453,823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476,381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30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18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81,174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92,420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68,235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72,466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78,663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4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482,657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532,898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411,342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381,357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397,717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55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Расходы, всего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564,441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622,688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479,577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453,823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476,381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14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(-), </a:t>
                      </a:r>
                      <a:r>
                        <a:rPr lang="ru-RU" sz="14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(+)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-0,704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+2,637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Блок-схема: альтернативный процесс 9"/>
          <p:cNvSpPr/>
          <p:nvPr/>
        </p:nvSpPr>
        <p:spPr>
          <a:xfrm>
            <a:off x="3140968" y="9489505"/>
            <a:ext cx="792088" cy="288032"/>
          </a:xfrm>
          <a:prstGeom prst="flowChartAlternateProcess">
            <a:avLst/>
          </a:prstGeom>
          <a:solidFill>
            <a:srgbClr val="46E6E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7960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031845487"/>
              </p:ext>
            </p:extLst>
          </p:nvPr>
        </p:nvGraphicFramePr>
        <p:xfrm>
          <a:off x="404664" y="40455"/>
          <a:ext cx="6102678" cy="8112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521296" y="666720"/>
            <a:ext cx="6336704" cy="8640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80000" algn="ctr">
              <a:tabLst>
                <a:tab pos="6100763" algn="l"/>
              </a:tabLst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инструменты обеспечения сбалансированности бюджета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2018 год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48880" y="200473"/>
            <a:ext cx="4320480" cy="3600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6000" algn="r">
              <a:tabLst>
                <a:tab pos="6100763" algn="l"/>
              </a:tabLst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направления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бюджетной и налоговой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политики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http://900igr.net/up/datas/175152/00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12776" y="6857388"/>
            <a:ext cx="4608512" cy="2564395"/>
          </a:xfrm>
          <a:prstGeom prst="rect">
            <a:avLst/>
          </a:prstGeom>
          <a:noFill/>
        </p:spPr>
      </p:pic>
      <p:sp>
        <p:nvSpPr>
          <p:cNvPr id="9" name="Блок-схема: альтернативный процесс 8"/>
          <p:cNvSpPr/>
          <p:nvPr/>
        </p:nvSpPr>
        <p:spPr>
          <a:xfrm>
            <a:off x="3140968" y="9489505"/>
            <a:ext cx="792088" cy="288032"/>
          </a:xfrm>
          <a:prstGeom prst="flowChartAlternateProcess">
            <a:avLst/>
          </a:prstGeom>
          <a:solidFill>
            <a:srgbClr val="46E6E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85728" y="738158"/>
            <a:ext cx="6215106" cy="6068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80000" algn="ctr">
              <a:tabLst>
                <a:tab pos="6100763" algn="l"/>
              </a:tabLst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Материалы для формирования доходов бюджета</a:t>
            </a:r>
          </a:p>
        </p:txBody>
      </p:sp>
      <p:sp>
        <p:nvSpPr>
          <p:cNvPr id="7" name="Содержимое 10"/>
          <p:cNvSpPr>
            <a:spLocks noGrp="1"/>
          </p:cNvSpPr>
          <p:nvPr>
            <p:ph idx="1"/>
          </p:nvPr>
        </p:nvSpPr>
        <p:spPr>
          <a:xfrm>
            <a:off x="214312" y="1598654"/>
            <a:ext cx="6515100" cy="7746834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41168" y="163251"/>
            <a:ext cx="1728192" cy="3972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08000" algn="r">
              <a:tabLst>
                <a:tab pos="6100763" algn="l"/>
              </a:tabLst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 бюджета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86190" y="2238356"/>
            <a:ext cx="2829074" cy="9366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altLang="zh-CN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бюджетной, налоговой и </a:t>
            </a:r>
            <a:r>
              <a:rPr lang="ru-RU" altLang="zh-CN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таможенно-тарифной</a:t>
            </a:r>
            <a:r>
              <a:rPr lang="ru-RU" altLang="zh-CN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политики Российской Федерации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86190" y="7810520"/>
            <a:ext cx="2808312" cy="7858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altLang="zh-CN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</a:t>
            </a:r>
            <a:r>
              <a:rPr lang="ru-RU" altLang="zh-CN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Мелекесского</a:t>
            </a:r>
            <a:r>
              <a:rPr lang="ru-RU" altLang="zh-CN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20"/>
          <p:cNvSpPr txBox="1">
            <a:spLocks noChangeArrowheads="1"/>
          </p:cNvSpPr>
          <p:nvPr/>
        </p:nvSpPr>
        <p:spPr bwMode="auto">
          <a:xfrm>
            <a:off x="4071939" y="5313403"/>
            <a:ext cx="20359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14290" y="2024042"/>
            <a:ext cx="2793206" cy="114300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altLang="zh-CN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Положения послания Президента РФ Федеральному Собранию  РФ, определяющих бюджетную политику в РФ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786190" y="6810388"/>
            <a:ext cx="2771775" cy="7920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Мелекесского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4290" y="6810388"/>
            <a:ext cx="2764631" cy="720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Прогнозные данные главных администраторов доходов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85728" y="7881958"/>
            <a:ext cx="2736056" cy="7920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 УО «О межбюджетных отношениях в Ульяновской области»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85728" y="1483333"/>
            <a:ext cx="2678928" cy="44533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altLang="zh-CN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Бюджетный кодекс Российской Федерации</a:t>
            </a:r>
            <a:endParaRPr lang="zh-CN" altLang="en-US" sz="1400" dirty="0">
              <a:solidFill>
                <a:schemeClr val="tx1"/>
              </a:solidFill>
              <a:latin typeface="Script MT Bold" pitchFamily="66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86190" y="1523976"/>
            <a:ext cx="2771775" cy="51165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altLang="zh-CN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Налоговый кодекс Российской Федерации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http://www.informo.bg/wp-content/uploads/2018/10/%D0%B1%D1%8E%D0%B4%D0%B6%D0%B5%D1%82-1170x5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8" y="3452801"/>
            <a:ext cx="6286543" cy="3068431"/>
          </a:xfrm>
          <a:prstGeom prst="rect">
            <a:avLst/>
          </a:prstGeom>
          <a:noFill/>
        </p:spPr>
      </p:pic>
      <p:sp>
        <p:nvSpPr>
          <p:cNvPr id="33" name="Блок-схема: альтернативный процесс 32"/>
          <p:cNvSpPr/>
          <p:nvPr/>
        </p:nvSpPr>
        <p:spPr>
          <a:xfrm>
            <a:off x="3140968" y="9489505"/>
            <a:ext cx="792088" cy="288032"/>
          </a:xfrm>
          <a:prstGeom prst="flowChartAlternateProcess">
            <a:avLst/>
          </a:prstGeom>
          <a:solidFill>
            <a:srgbClr val="46E6E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9" y="3419602"/>
            <a:ext cx="6329955" cy="30978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85728" y="738158"/>
            <a:ext cx="6336704" cy="8640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80000" algn="ctr">
              <a:tabLst>
                <a:tab pos="6100763" algn="l"/>
              </a:tabLst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инструменты повышения эффективности бюджетных расходов в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 год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724869164"/>
              </p:ext>
            </p:extLst>
          </p:nvPr>
        </p:nvGraphicFramePr>
        <p:xfrm>
          <a:off x="836712" y="1784649"/>
          <a:ext cx="5400600" cy="7224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636912" y="112371"/>
            <a:ext cx="4184848" cy="3041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6000" algn="r">
              <a:tabLst>
                <a:tab pos="6100763" algn="l"/>
              </a:tabLst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3140968" y="9489505"/>
            <a:ext cx="792088" cy="288032"/>
          </a:xfrm>
          <a:prstGeom prst="flowChartAlternateProcess">
            <a:avLst/>
          </a:prstGeom>
          <a:solidFill>
            <a:srgbClr val="46E6E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11585</TotalTime>
  <Words>2502</Words>
  <Application>Microsoft Office PowerPoint</Application>
  <PresentationFormat>Лист A4 (210x297 мм)</PresentationFormat>
  <Paragraphs>703</Paragraphs>
  <Slides>22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宋体</vt:lpstr>
      <vt:lpstr>Arial</vt:lpstr>
      <vt:lpstr>Arial Narrow</vt:lpstr>
      <vt:lpstr>Calibri</vt:lpstr>
      <vt:lpstr>Script MT Bold</vt:lpstr>
      <vt:lpstr>Tahoma</vt:lpstr>
      <vt:lpstr>Times New Roman</vt:lpstr>
      <vt:lpstr>Wingdings</vt:lpstr>
      <vt:lpstr>Wingdings 2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USNCOMPUTERS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 и правоохранительная деятельность</dc:title>
  <dc:creator>USNCOMPUTERS</dc:creator>
  <cp:lastModifiedBy>Пользователь</cp:lastModifiedBy>
  <cp:revision>1129</cp:revision>
  <cp:lastPrinted>2019-06-20T05:32:04Z</cp:lastPrinted>
  <dcterms:created xsi:type="dcterms:W3CDTF">2014-10-20T09:57:16Z</dcterms:created>
  <dcterms:modified xsi:type="dcterms:W3CDTF">2019-06-20T06:09:05Z</dcterms:modified>
</cp:coreProperties>
</file>